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81" r:id="rId3"/>
    <p:sldId id="289" r:id="rId4"/>
    <p:sldId id="287" r:id="rId5"/>
    <p:sldId id="278" r:id="rId6"/>
    <p:sldId id="274" r:id="rId7"/>
    <p:sldId id="283" r:id="rId8"/>
    <p:sldId id="257" r:id="rId9"/>
    <p:sldId id="275" r:id="rId10"/>
    <p:sldId id="258" r:id="rId11"/>
    <p:sldId id="259" r:id="rId12"/>
    <p:sldId id="260" r:id="rId13"/>
    <p:sldId id="282" r:id="rId14"/>
    <p:sldId id="261" r:id="rId15"/>
    <p:sldId id="262" r:id="rId16"/>
    <p:sldId id="263" r:id="rId17"/>
    <p:sldId id="288" r:id="rId18"/>
    <p:sldId id="264" r:id="rId19"/>
    <p:sldId id="265" r:id="rId20"/>
    <p:sldId id="266" r:id="rId21"/>
    <p:sldId id="267" r:id="rId22"/>
    <p:sldId id="284" r:id="rId23"/>
    <p:sldId id="285" r:id="rId24"/>
    <p:sldId id="286" r:id="rId25"/>
    <p:sldId id="268" r:id="rId26"/>
    <p:sldId id="273" r:id="rId27"/>
    <p:sldId id="269" r:id="rId28"/>
    <p:sldId id="272" r:id="rId29"/>
    <p:sldId id="270" r:id="rId30"/>
    <p:sldId id="271" r:id="rId3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5455" autoAdjust="0"/>
  </p:normalViewPr>
  <p:slideViewPr>
    <p:cSldViewPr>
      <p:cViewPr varScale="1">
        <p:scale>
          <a:sx n="74" d="100"/>
          <a:sy n="74" d="100"/>
        </p:scale>
        <p:origin x="-125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F76B55-2249-4F63-AB4F-78FDFEE01F67}" type="datetimeFigureOut">
              <a:rPr lang="hu-HU" smtClean="0"/>
              <a:t>2017.03.21.</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4634AB-6D7A-4D14-9556-1D1C05FC1624}" type="slidenum">
              <a:rPr lang="hu-HU" smtClean="0"/>
              <a:t>‹#›</a:t>
            </a:fld>
            <a:endParaRPr lang="hu-HU"/>
          </a:p>
        </p:txBody>
      </p:sp>
    </p:spTree>
    <p:extLst>
      <p:ext uri="{BB962C8B-B14F-4D97-AF65-F5344CB8AC3E}">
        <p14:creationId xmlns:p14="http://schemas.microsoft.com/office/powerpoint/2010/main" val="343540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F4634AB-6D7A-4D14-9556-1D1C05FC1624}" type="slidenum">
              <a:rPr lang="hu-HU" smtClean="0"/>
              <a:t>25</a:t>
            </a:fld>
            <a:endParaRPr lang="hu-HU"/>
          </a:p>
        </p:txBody>
      </p:sp>
    </p:spTree>
    <p:extLst>
      <p:ext uri="{BB962C8B-B14F-4D97-AF65-F5344CB8AC3E}">
        <p14:creationId xmlns:p14="http://schemas.microsoft.com/office/powerpoint/2010/main" val="162293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7CB25A22-9F76-4415-B481-C0BCDD25C12A}" type="datetimeFigureOut">
              <a:rPr lang="hu-HU" smtClean="0"/>
              <a:t>2017.03.21.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135347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CB25A22-9F76-4415-B481-C0BCDD25C12A}" type="datetimeFigureOut">
              <a:rPr lang="hu-HU" smtClean="0"/>
              <a:t>2017.03.21.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1757965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CB25A22-9F76-4415-B481-C0BCDD25C12A}" type="datetimeFigureOut">
              <a:rPr lang="hu-HU" smtClean="0"/>
              <a:t>2017.03.21.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130762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CB25A22-9F76-4415-B481-C0BCDD25C12A}" type="datetimeFigureOut">
              <a:rPr lang="hu-HU" smtClean="0"/>
              <a:t>2017.03.21.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151292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7CB25A22-9F76-4415-B481-C0BCDD25C12A}" type="datetimeFigureOut">
              <a:rPr lang="hu-HU" smtClean="0"/>
              <a:t>2017.03.21.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349526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7CB25A22-9F76-4415-B481-C0BCDD25C12A}" type="datetimeFigureOut">
              <a:rPr lang="hu-HU" smtClean="0"/>
              <a:t>2017.03.21.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35798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7CB25A22-9F76-4415-B481-C0BCDD25C12A}" type="datetimeFigureOut">
              <a:rPr lang="hu-HU" smtClean="0"/>
              <a:t>2017.03.21.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400688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7CB25A22-9F76-4415-B481-C0BCDD25C12A}" type="datetimeFigureOut">
              <a:rPr lang="hu-HU" smtClean="0"/>
              <a:t>2017.03.21.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73905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CB25A22-9F76-4415-B481-C0BCDD25C12A}" type="datetimeFigureOut">
              <a:rPr lang="hu-HU" smtClean="0"/>
              <a:t>2017.03.21.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312511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CB25A22-9F76-4415-B481-C0BCDD25C12A}" type="datetimeFigureOut">
              <a:rPr lang="hu-HU" smtClean="0"/>
              <a:t>2017.03.21.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3808298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CB25A22-9F76-4415-B481-C0BCDD25C12A}" type="datetimeFigureOut">
              <a:rPr lang="hu-HU" smtClean="0"/>
              <a:t>2017.03.21.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6643824-EE85-44F4-9E39-F6FF716BEC3A}" type="slidenum">
              <a:rPr lang="hu-HU" smtClean="0"/>
              <a:t>‹#›</a:t>
            </a:fld>
            <a:endParaRPr lang="hu-HU"/>
          </a:p>
        </p:txBody>
      </p:sp>
    </p:spTree>
    <p:extLst>
      <p:ext uri="{BB962C8B-B14F-4D97-AF65-F5344CB8AC3E}">
        <p14:creationId xmlns:p14="http://schemas.microsoft.com/office/powerpoint/2010/main" val="2485429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25A22-9F76-4415-B481-C0BCDD25C12A}" type="datetimeFigureOut">
              <a:rPr lang="hu-HU" smtClean="0"/>
              <a:t>2017.03.21.</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43824-EE85-44F4-9E39-F6FF716BEC3A}" type="slidenum">
              <a:rPr lang="hu-HU" smtClean="0"/>
              <a:t>‹#›</a:t>
            </a:fld>
            <a:endParaRPr lang="hu-HU"/>
          </a:p>
        </p:txBody>
      </p:sp>
    </p:spTree>
    <p:extLst>
      <p:ext uri="{BB962C8B-B14F-4D97-AF65-F5344CB8AC3E}">
        <p14:creationId xmlns:p14="http://schemas.microsoft.com/office/powerpoint/2010/main" val="3557744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abibliamindenkie.hu/uj/JHN/19/#23" TargetMode="External"/><Relationship Id="rId3" Type="http://schemas.openxmlformats.org/officeDocument/2006/relationships/hyperlink" Target="http://abibliamindenkie.hu/uj/JHN/19/#18" TargetMode="External"/><Relationship Id="rId7" Type="http://schemas.openxmlformats.org/officeDocument/2006/relationships/hyperlink" Target="http://abibliamindenkie.hu/uj/JHN/19/#22" TargetMode="External"/><Relationship Id="rId12" Type="http://schemas.openxmlformats.org/officeDocument/2006/relationships/hyperlink" Target="http://abibliamindenkie.hu/uj/JHN/19/#27" TargetMode="External"/><Relationship Id="rId2" Type="http://schemas.openxmlformats.org/officeDocument/2006/relationships/hyperlink" Target="http://abibliamindenkie.hu/uj/JHN/19/#17" TargetMode="External"/><Relationship Id="rId1" Type="http://schemas.openxmlformats.org/officeDocument/2006/relationships/slideLayout" Target="../slideLayouts/slideLayout2.xml"/><Relationship Id="rId6" Type="http://schemas.openxmlformats.org/officeDocument/2006/relationships/hyperlink" Target="http://abibliamindenkie.hu/uj/JHN/19/#21" TargetMode="External"/><Relationship Id="rId11" Type="http://schemas.openxmlformats.org/officeDocument/2006/relationships/hyperlink" Target="http://abibliamindenkie.hu/uj/JHN/19/#26" TargetMode="External"/><Relationship Id="rId5" Type="http://schemas.openxmlformats.org/officeDocument/2006/relationships/hyperlink" Target="http://abibliamindenkie.hu/uj/JHN/19/#20" TargetMode="External"/><Relationship Id="rId10" Type="http://schemas.openxmlformats.org/officeDocument/2006/relationships/hyperlink" Target="http://abibliamindenkie.hu/uj/JHN/19/#25" TargetMode="External"/><Relationship Id="rId4" Type="http://schemas.openxmlformats.org/officeDocument/2006/relationships/hyperlink" Target="http://abibliamindenkie.hu/uj/JHN/19/#19" TargetMode="External"/><Relationship Id="rId9" Type="http://schemas.openxmlformats.org/officeDocument/2006/relationships/hyperlink" Target="http://abibliamindenkie.hu/uj/JHN/19/#2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bibliamindenkie.hu/uj/JHN/19/#39" TargetMode="External"/><Relationship Id="rId2" Type="http://schemas.openxmlformats.org/officeDocument/2006/relationships/hyperlink" Target="http://abibliamindenkie.hu/uj/JHN/19/#38" TargetMode="External"/><Relationship Id="rId1" Type="http://schemas.openxmlformats.org/officeDocument/2006/relationships/slideLayout" Target="../slideLayouts/slideLayout2.xml"/><Relationship Id="rId6" Type="http://schemas.openxmlformats.org/officeDocument/2006/relationships/hyperlink" Target="http://abibliamindenkie.hu/uj/JHN/19/#42" TargetMode="External"/><Relationship Id="rId5" Type="http://schemas.openxmlformats.org/officeDocument/2006/relationships/hyperlink" Target="http://abibliamindenkie.hu/uj/JHN/19/#41" TargetMode="External"/><Relationship Id="rId4" Type="http://schemas.openxmlformats.org/officeDocument/2006/relationships/hyperlink" Target="http://abibliamindenkie.hu/uj/JHN/19/#4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abibliamindenkie.hu/uj/LUK/24/#7" TargetMode="External"/><Relationship Id="rId13" Type="http://schemas.openxmlformats.org/officeDocument/2006/relationships/hyperlink" Target="http://abibliamindenkie.hu/uj/LUK/24/#12" TargetMode="External"/><Relationship Id="rId3" Type="http://schemas.openxmlformats.org/officeDocument/2006/relationships/hyperlink" Target="http://abibliamindenkie.hu/uj/LUK/24/#2" TargetMode="External"/><Relationship Id="rId7" Type="http://schemas.openxmlformats.org/officeDocument/2006/relationships/hyperlink" Target="http://abibliamindenkie.hu/uj/LUK/24/#6" TargetMode="External"/><Relationship Id="rId12" Type="http://schemas.openxmlformats.org/officeDocument/2006/relationships/hyperlink" Target="http://abibliamindenkie.hu/uj/LUK/24/#11" TargetMode="External"/><Relationship Id="rId2" Type="http://schemas.openxmlformats.org/officeDocument/2006/relationships/hyperlink" Target="http://abibliamindenkie.hu/uj/LUK/24/#1" TargetMode="External"/><Relationship Id="rId1" Type="http://schemas.openxmlformats.org/officeDocument/2006/relationships/slideLayout" Target="../slideLayouts/slideLayout2.xml"/><Relationship Id="rId6" Type="http://schemas.openxmlformats.org/officeDocument/2006/relationships/hyperlink" Target="http://abibliamindenkie.hu/uj/LUK/24/#5" TargetMode="External"/><Relationship Id="rId11" Type="http://schemas.openxmlformats.org/officeDocument/2006/relationships/hyperlink" Target="http://abibliamindenkie.hu/uj/LUK/24/#10" TargetMode="External"/><Relationship Id="rId5" Type="http://schemas.openxmlformats.org/officeDocument/2006/relationships/hyperlink" Target="http://abibliamindenkie.hu/uj/LUK/24/#4" TargetMode="External"/><Relationship Id="rId10" Type="http://schemas.openxmlformats.org/officeDocument/2006/relationships/hyperlink" Target="http://abibliamindenkie.hu/uj/LUK/24/#9" TargetMode="External"/><Relationship Id="rId4" Type="http://schemas.openxmlformats.org/officeDocument/2006/relationships/hyperlink" Target="http://abibliamindenkie.hu/uj/LUK/24/#3" TargetMode="External"/><Relationship Id="rId9" Type="http://schemas.openxmlformats.org/officeDocument/2006/relationships/hyperlink" Target="http://abibliamindenkie.hu/uj/LUK/24/#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abibliamindenkie.hu/uj/JHN/19/#7" TargetMode="External"/><Relationship Id="rId13" Type="http://schemas.openxmlformats.org/officeDocument/2006/relationships/hyperlink" Target="http://abibliamindenkie.hu/uj/JHN/19/#12" TargetMode="External"/><Relationship Id="rId3" Type="http://schemas.openxmlformats.org/officeDocument/2006/relationships/hyperlink" Target="http://abibliamindenkie.hu/uj/JHN/19/#2" TargetMode="External"/><Relationship Id="rId7" Type="http://schemas.openxmlformats.org/officeDocument/2006/relationships/hyperlink" Target="http://abibliamindenkie.hu/uj/JHN/19/#6" TargetMode="External"/><Relationship Id="rId12" Type="http://schemas.openxmlformats.org/officeDocument/2006/relationships/hyperlink" Target="http://abibliamindenkie.hu/uj/JHN/19/#11" TargetMode="External"/><Relationship Id="rId17" Type="http://schemas.openxmlformats.org/officeDocument/2006/relationships/hyperlink" Target="http://abibliamindenkie.hu/uj/JHN/19/#16" TargetMode="External"/><Relationship Id="rId2" Type="http://schemas.openxmlformats.org/officeDocument/2006/relationships/hyperlink" Target="http://abibliamindenkie.hu/uj/JHN/19/#1" TargetMode="External"/><Relationship Id="rId16" Type="http://schemas.openxmlformats.org/officeDocument/2006/relationships/hyperlink" Target="http://abibliamindenkie.hu/uj/JHN/19/#15" TargetMode="External"/><Relationship Id="rId1" Type="http://schemas.openxmlformats.org/officeDocument/2006/relationships/slideLayout" Target="../slideLayouts/slideLayout2.xml"/><Relationship Id="rId6" Type="http://schemas.openxmlformats.org/officeDocument/2006/relationships/hyperlink" Target="http://abibliamindenkie.hu/uj/JHN/19/#5" TargetMode="External"/><Relationship Id="rId11" Type="http://schemas.openxmlformats.org/officeDocument/2006/relationships/hyperlink" Target="http://abibliamindenkie.hu/uj/JHN/19/#10" TargetMode="External"/><Relationship Id="rId5" Type="http://schemas.openxmlformats.org/officeDocument/2006/relationships/hyperlink" Target="http://abibliamindenkie.hu/uj/JHN/19/#4" TargetMode="External"/><Relationship Id="rId15" Type="http://schemas.openxmlformats.org/officeDocument/2006/relationships/hyperlink" Target="http://abibliamindenkie.hu/uj/JHN/19/#14" TargetMode="External"/><Relationship Id="rId10" Type="http://schemas.openxmlformats.org/officeDocument/2006/relationships/hyperlink" Target="http://abibliamindenkie.hu/uj/JHN/19/#9" TargetMode="External"/><Relationship Id="rId4" Type="http://schemas.openxmlformats.org/officeDocument/2006/relationships/hyperlink" Target="http://abibliamindenkie.hu/uj/JHN/19/#3" TargetMode="External"/><Relationship Id="rId9" Type="http://schemas.openxmlformats.org/officeDocument/2006/relationships/hyperlink" Target="http://abibliamindenkie.hu/uj/JHN/19/#8" TargetMode="External"/><Relationship Id="rId14" Type="http://schemas.openxmlformats.org/officeDocument/2006/relationships/hyperlink" Target="http://abibliamindenkie.hu/uj/JHN/19/#1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cím 2"/>
          <p:cNvSpPr>
            <a:spLocks noGrp="1"/>
          </p:cNvSpPr>
          <p:nvPr>
            <p:ph type="subTitle" idx="1"/>
          </p:nvPr>
        </p:nvSpPr>
        <p:spPr>
          <a:xfrm>
            <a:off x="827584" y="764704"/>
            <a:ext cx="8136904" cy="5450160"/>
          </a:xfrm>
        </p:spPr>
        <p:txBody>
          <a:bodyPr>
            <a:noAutofit/>
          </a:bodyPr>
          <a:lstStyle/>
          <a:p>
            <a:pPr marL="514350" lvl="0" indent="-514350" algn="l">
              <a:buFont typeface="+mj-lt"/>
              <a:buAutoNum type="arabicPeriod"/>
            </a:pPr>
            <a:r>
              <a:rPr lang="hu-HU" sz="2000" b="1" dirty="0">
                <a:solidFill>
                  <a:srgbClr val="002060"/>
                </a:solidFill>
              </a:rPr>
              <a:t>Pilátus halálra ítéli Jézust</a:t>
            </a:r>
          </a:p>
          <a:p>
            <a:pPr marL="514350" lvl="0" indent="-514350" algn="l">
              <a:buFont typeface="+mj-lt"/>
              <a:buAutoNum type="arabicPeriod"/>
            </a:pPr>
            <a:r>
              <a:rPr lang="hu-HU" sz="2000" b="1" dirty="0">
                <a:solidFill>
                  <a:srgbClr val="002060"/>
                </a:solidFill>
              </a:rPr>
              <a:t>Jézus vállára veszi a keresztet</a:t>
            </a:r>
          </a:p>
          <a:p>
            <a:pPr marL="514350" lvl="0" indent="-514350" algn="l">
              <a:buFont typeface="+mj-lt"/>
              <a:buAutoNum type="arabicPeriod"/>
            </a:pPr>
            <a:r>
              <a:rPr lang="hu-HU" sz="2000" b="1" dirty="0">
                <a:solidFill>
                  <a:srgbClr val="002060"/>
                </a:solidFill>
              </a:rPr>
              <a:t>Jézus először esik el a kereszttel</a:t>
            </a:r>
          </a:p>
          <a:p>
            <a:pPr marL="514350" lvl="0" indent="-514350" algn="l">
              <a:buFont typeface="+mj-lt"/>
              <a:buAutoNum type="arabicPeriod"/>
            </a:pPr>
            <a:r>
              <a:rPr lang="hu-HU" sz="2000" b="1" dirty="0">
                <a:solidFill>
                  <a:srgbClr val="002060"/>
                </a:solidFill>
              </a:rPr>
              <a:t>Jézus szent Anyjával találkozik</a:t>
            </a:r>
          </a:p>
          <a:p>
            <a:pPr marL="514350" lvl="0" indent="-514350" algn="l">
              <a:buFont typeface="+mj-lt"/>
              <a:buAutoNum type="arabicPeriod"/>
            </a:pPr>
            <a:r>
              <a:rPr lang="hu-HU" sz="2000" b="1" dirty="0" err="1">
                <a:solidFill>
                  <a:srgbClr val="002060"/>
                </a:solidFill>
              </a:rPr>
              <a:t>Cirenei</a:t>
            </a:r>
            <a:r>
              <a:rPr lang="hu-HU" sz="2000" b="1" dirty="0">
                <a:solidFill>
                  <a:srgbClr val="002060"/>
                </a:solidFill>
              </a:rPr>
              <a:t> Simon segít Jézusnak a keresztet hordozni</a:t>
            </a:r>
          </a:p>
          <a:p>
            <a:pPr marL="514350" lvl="0" indent="-514350" algn="l">
              <a:buFont typeface="+mj-lt"/>
              <a:buAutoNum type="arabicPeriod"/>
            </a:pPr>
            <a:r>
              <a:rPr lang="hu-HU" sz="2000" b="1" dirty="0">
                <a:solidFill>
                  <a:srgbClr val="002060"/>
                </a:solidFill>
              </a:rPr>
              <a:t>Veronika kendőt nyújt Jézusnak</a:t>
            </a:r>
          </a:p>
          <a:p>
            <a:pPr marL="514350" lvl="0" indent="-514350" algn="l">
              <a:buFont typeface="+mj-lt"/>
              <a:buAutoNum type="arabicPeriod"/>
            </a:pPr>
            <a:r>
              <a:rPr lang="hu-HU" sz="2000" b="1" dirty="0">
                <a:solidFill>
                  <a:srgbClr val="002060"/>
                </a:solidFill>
              </a:rPr>
              <a:t>Jézus másodszor esik el a kereszttel</a:t>
            </a:r>
          </a:p>
          <a:p>
            <a:pPr marL="514350" lvl="0" indent="-514350" algn="l">
              <a:buFont typeface="+mj-lt"/>
              <a:buAutoNum type="arabicPeriod"/>
            </a:pPr>
            <a:r>
              <a:rPr lang="hu-HU" sz="2000" b="1" dirty="0">
                <a:solidFill>
                  <a:srgbClr val="002060"/>
                </a:solidFill>
              </a:rPr>
              <a:t>Jézus vigasztalja a siránkozó asszonyokat</a:t>
            </a:r>
          </a:p>
          <a:p>
            <a:pPr marL="514350" lvl="0" indent="-514350" algn="l">
              <a:buFont typeface="+mj-lt"/>
              <a:buAutoNum type="arabicPeriod"/>
            </a:pPr>
            <a:r>
              <a:rPr lang="hu-HU" sz="2000" b="1" dirty="0">
                <a:solidFill>
                  <a:srgbClr val="002060"/>
                </a:solidFill>
              </a:rPr>
              <a:t>Jézus harmadszor esik el a kereszt súlya alatt</a:t>
            </a:r>
          </a:p>
          <a:p>
            <a:pPr marL="514350" lvl="0" indent="-514350" algn="l">
              <a:buFont typeface="+mj-lt"/>
              <a:buAutoNum type="arabicPeriod"/>
            </a:pPr>
            <a:r>
              <a:rPr lang="hu-HU" sz="2000" b="1" dirty="0">
                <a:solidFill>
                  <a:srgbClr val="002060"/>
                </a:solidFill>
              </a:rPr>
              <a:t>Jézus megfosztják ruháitól</a:t>
            </a:r>
          </a:p>
          <a:p>
            <a:pPr marL="514350" lvl="0" indent="-514350" algn="l">
              <a:buFont typeface="+mj-lt"/>
              <a:buAutoNum type="arabicPeriod"/>
            </a:pPr>
            <a:r>
              <a:rPr lang="hu-HU" sz="2000" b="1" dirty="0">
                <a:solidFill>
                  <a:srgbClr val="002060"/>
                </a:solidFill>
              </a:rPr>
              <a:t>Jézus a keresztre szegezik</a:t>
            </a:r>
          </a:p>
          <a:p>
            <a:pPr marL="514350" lvl="0" indent="-514350" algn="l">
              <a:buFont typeface="+mj-lt"/>
              <a:buAutoNum type="arabicPeriod"/>
            </a:pPr>
            <a:r>
              <a:rPr lang="hu-HU" sz="2000" b="1" dirty="0">
                <a:solidFill>
                  <a:srgbClr val="002060"/>
                </a:solidFill>
              </a:rPr>
              <a:t>Jézus meghal a kereszten</a:t>
            </a:r>
          </a:p>
          <a:p>
            <a:pPr marL="514350" lvl="0" indent="-514350" algn="l">
              <a:buFont typeface="+mj-lt"/>
              <a:buAutoNum type="arabicPeriod"/>
            </a:pPr>
            <a:r>
              <a:rPr lang="hu-HU" sz="2000" b="1" dirty="0">
                <a:solidFill>
                  <a:srgbClr val="002060"/>
                </a:solidFill>
              </a:rPr>
              <a:t>Jézus testét leveszik a keresztről és fájdalmas Anyja ölébe helyezik</a:t>
            </a:r>
          </a:p>
          <a:p>
            <a:pPr marL="514350" lvl="0" indent="-514350" algn="l">
              <a:buFont typeface="+mj-lt"/>
              <a:buAutoNum type="arabicPeriod"/>
            </a:pPr>
            <a:r>
              <a:rPr lang="hu-HU" sz="2000" b="1" dirty="0">
                <a:solidFill>
                  <a:srgbClr val="002060"/>
                </a:solidFill>
              </a:rPr>
              <a:t>Jézus holttestét sírba teszik</a:t>
            </a:r>
          </a:p>
          <a:p>
            <a:pPr marL="514350" lvl="0" indent="-514350" algn="l">
              <a:buFont typeface="+mj-lt"/>
              <a:buAutoNum type="arabicPeriod"/>
            </a:pPr>
            <a:r>
              <a:rPr lang="hu-HU" sz="2000" b="1" dirty="0">
                <a:solidFill>
                  <a:srgbClr val="002060"/>
                </a:solidFill>
              </a:rPr>
              <a:t>Feltámadás</a:t>
            </a:r>
          </a:p>
          <a:p>
            <a:endParaRPr lang="hu-HU" sz="2000" b="1" dirty="0"/>
          </a:p>
        </p:txBody>
      </p:sp>
    </p:spTree>
    <p:extLst>
      <p:ext uri="{BB962C8B-B14F-4D97-AF65-F5344CB8AC3E}">
        <p14:creationId xmlns:p14="http://schemas.microsoft.com/office/powerpoint/2010/main" val="3183789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a:p>
        </p:txBody>
      </p:sp>
      <p:pic>
        <p:nvPicPr>
          <p:cNvPr id="3074" name="Picture 2" descr="D:\hittan\Beolvasott_20170321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03648"/>
            <a:ext cx="7772400" cy="1068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89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a:p>
        </p:txBody>
      </p:sp>
      <p:pic>
        <p:nvPicPr>
          <p:cNvPr id="4098" name="Picture 2" descr="D:\hittan\Beolvasott_20170321 (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83" r="4426"/>
          <a:stretch/>
        </p:blipFill>
        <p:spPr bwMode="auto">
          <a:xfrm>
            <a:off x="914400" y="-1914525"/>
            <a:ext cx="6426558" cy="9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248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a:p>
        </p:txBody>
      </p:sp>
      <p:pic>
        <p:nvPicPr>
          <p:cNvPr id="5122" name="Picture 2" descr="D:\hittan\Beolvasott_20170321 (5).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4" t="3333" r="4599" b="15235"/>
          <a:stretch/>
        </p:blipFill>
        <p:spPr bwMode="auto">
          <a:xfrm>
            <a:off x="875774" y="-1558345"/>
            <a:ext cx="6670922" cy="803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160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260648"/>
            <a:ext cx="8229600" cy="6264696"/>
          </a:xfrm>
        </p:spPr>
        <p:txBody>
          <a:bodyPr>
            <a:normAutofit fontScale="92500" lnSpcReduction="20000"/>
          </a:bodyPr>
          <a:lstStyle/>
          <a:p>
            <a:pPr marL="0" indent="0" algn="ctr">
              <a:buNone/>
            </a:pPr>
            <a:r>
              <a:rPr lang="hu-HU" sz="4200" b="1" dirty="0" err="1" smtClean="0"/>
              <a:t>Cirénei</a:t>
            </a:r>
            <a:r>
              <a:rPr lang="hu-HU" sz="4200" b="1" dirty="0" smtClean="0"/>
              <a:t> </a:t>
            </a:r>
            <a:r>
              <a:rPr lang="hu-HU" sz="4200" b="1" dirty="0"/>
              <a:t>Simon: </a:t>
            </a:r>
          </a:p>
          <a:p>
            <a:pPr marL="0" indent="0" algn="just">
              <a:buNone/>
            </a:pPr>
            <a:r>
              <a:rPr lang="hu-HU" dirty="0"/>
              <a:t>Úton a Golgota felé egy váratlan dolog történik, a katonák levették Jézusról a keresztet, és átrakták egy ember vállára, aki ott volt a </a:t>
            </a:r>
            <a:r>
              <a:rPr lang="hu-HU" dirty="0" smtClean="0"/>
              <a:t>közelben. Bizonyára </a:t>
            </a:r>
            <a:r>
              <a:rPr lang="hu-HU" dirty="0"/>
              <a:t>jeruzsálemi lakos volt, neve utal arra, hogy honnan való eredetileg (észak-afrikai), nem csak az ünnep miatt érkezett a fővárosba, hiszen a mezőről jött, </a:t>
            </a:r>
            <a:r>
              <a:rPr lang="hu-HU" dirty="0" smtClean="0"/>
              <a:t>elképzelhetően </a:t>
            </a:r>
            <a:r>
              <a:rPr lang="hu-HU" dirty="0"/>
              <a:t>a munkából. Nem saját szándékából veszi át a keresztet, hanem rákényszerítik ezt a feladatot. A szemlélőből hirtelen cselekvő ember lesz. Ennek ellenére később is találkozunk vele és gyermekeivel a Bibliában. Márk evangéliuma megemlíti a két fiának a nevét is (Alexander és </a:t>
            </a:r>
            <a:r>
              <a:rPr lang="hu-HU" dirty="0" err="1"/>
              <a:t>Rufusz</a:t>
            </a:r>
            <a:r>
              <a:rPr lang="hu-HU" dirty="0"/>
              <a:t> </a:t>
            </a:r>
            <a:r>
              <a:rPr lang="hu-HU" dirty="0" err="1"/>
              <a:t>Mk</a:t>
            </a:r>
            <a:r>
              <a:rPr lang="hu-HU" dirty="0"/>
              <a:t> 15,21), Pál apostol pedig a római keresztyének között köszönti </a:t>
            </a:r>
            <a:r>
              <a:rPr lang="hu-HU" dirty="0" err="1"/>
              <a:t>Rufuszt</a:t>
            </a:r>
            <a:r>
              <a:rPr lang="hu-HU" dirty="0"/>
              <a:t> és anyját. </a:t>
            </a:r>
            <a:endParaRPr lang="hu-HU" dirty="0" smtClean="0"/>
          </a:p>
          <a:p>
            <a:pPr marL="0" indent="0" algn="r">
              <a:buNone/>
            </a:pPr>
            <a:r>
              <a:rPr lang="hu-HU" i="1" dirty="0" smtClean="0"/>
              <a:t>Róm </a:t>
            </a:r>
            <a:r>
              <a:rPr lang="hu-HU" i="1" dirty="0"/>
              <a:t>16,13</a:t>
            </a:r>
          </a:p>
          <a:p>
            <a:pPr marL="0" indent="0">
              <a:buNone/>
            </a:pPr>
            <a:endParaRPr lang="hu-HU" dirty="0"/>
          </a:p>
        </p:txBody>
      </p:sp>
    </p:spTree>
    <p:extLst>
      <p:ext uri="{BB962C8B-B14F-4D97-AF65-F5344CB8AC3E}">
        <p14:creationId xmlns:p14="http://schemas.microsoft.com/office/powerpoint/2010/main" val="2871198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6146" name="Picture 2" descr="D:\hittan\Beolvasott_20170321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14525"/>
            <a:ext cx="7772400" cy="1068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27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7170" name="Picture 2" descr="D:\hittan\Beolvasott_20170321 (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96" t="910" r="4975" b="15394"/>
          <a:stretch/>
        </p:blipFill>
        <p:spPr bwMode="auto">
          <a:xfrm>
            <a:off x="2699792" y="332656"/>
            <a:ext cx="3723860" cy="609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2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8194" name="Picture 2" descr="D:\hittan\Beolvasott_20170321 (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00" t="2148" r="5432" b="13950"/>
          <a:stretch/>
        </p:blipFill>
        <p:spPr bwMode="auto">
          <a:xfrm>
            <a:off x="2411760" y="278527"/>
            <a:ext cx="4154489" cy="617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645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a:xfrm>
            <a:off x="611560" y="476672"/>
            <a:ext cx="8075240" cy="5649491"/>
          </a:xfrm>
        </p:spPr>
        <p:txBody>
          <a:bodyPr>
            <a:normAutofit/>
          </a:bodyPr>
          <a:lstStyle/>
          <a:p>
            <a:pPr marL="0" indent="0" algn="ctr">
              <a:buNone/>
            </a:pPr>
            <a:r>
              <a:rPr lang="hu-HU" sz="6600" b="1" dirty="0" smtClean="0"/>
              <a:t>Jézus keresztútja közben</a:t>
            </a:r>
          </a:p>
          <a:p>
            <a:pPr marL="0" indent="0" algn="ctr">
              <a:buNone/>
            </a:pPr>
            <a:r>
              <a:rPr lang="hu-HU" sz="6600" b="1" dirty="0" smtClean="0"/>
              <a:t>mások fájdalmára </a:t>
            </a:r>
          </a:p>
          <a:p>
            <a:pPr marL="0" indent="0" algn="ctr">
              <a:buNone/>
            </a:pPr>
            <a:r>
              <a:rPr lang="hu-HU" sz="6600" b="1" dirty="0" smtClean="0"/>
              <a:t>is érzékeny marad.</a:t>
            </a:r>
            <a:endParaRPr lang="hu-HU" sz="6600" b="1" dirty="0"/>
          </a:p>
        </p:txBody>
      </p:sp>
    </p:spTree>
    <p:extLst>
      <p:ext uri="{BB962C8B-B14F-4D97-AF65-F5344CB8AC3E}">
        <p14:creationId xmlns:p14="http://schemas.microsoft.com/office/powerpoint/2010/main" val="1485708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9218" name="Picture 2" descr="D:\hittan\Beolvasott_20170321 (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75" t="1418" r="5062" b="14111"/>
          <a:stretch/>
        </p:blipFill>
        <p:spPr bwMode="auto">
          <a:xfrm>
            <a:off x="1979712" y="248072"/>
            <a:ext cx="5107632"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4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10242" name="Picture 2" descr="D:\hittan\Beolvasott_20170321 (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8" t="3320" r="6914" b="13907"/>
          <a:stretch/>
        </p:blipFill>
        <p:spPr bwMode="auto">
          <a:xfrm>
            <a:off x="2123728" y="116632"/>
            <a:ext cx="4896544"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033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pPr marL="0" indent="0" algn="ctr">
              <a:buNone/>
            </a:pPr>
            <a:r>
              <a:rPr lang="hu-HU" sz="9600" b="1" dirty="0" smtClean="0"/>
              <a:t>JÉZUS </a:t>
            </a:r>
            <a:r>
              <a:rPr lang="hu-HU" sz="9600" b="1" dirty="0"/>
              <a:t>ÚTJA A </a:t>
            </a:r>
            <a:r>
              <a:rPr lang="hu-HU" sz="9600" b="1" dirty="0" smtClean="0"/>
              <a:t>KERESZTTEL</a:t>
            </a:r>
            <a:endParaRPr lang="hu-HU" sz="9600" b="1" dirty="0"/>
          </a:p>
          <a:p>
            <a:pPr marL="0" indent="0">
              <a:buNone/>
            </a:pPr>
            <a:endParaRPr lang="hu-HU" dirty="0"/>
          </a:p>
        </p:txBody>
      </p:sp>
    </p:spTree>
    <p:extLst>
      <p:ext uri="{BB962C8B-B14F-4D97-AF65-F5344CB8AC3E}">
        <p14:creationId xmlns:p14="http://schemas.microsoft.com/office/powerpoint/2010/main" val="2966236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11266" name="Picture 2" descr="D:\hittan\Beolvasott_20170321 (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8" t="1556" r="4673" b="14596"/>
          <a:stretch/>
        </p:blipFill>
        <p:spPr bwMode="auto">
          <a:xfrm>
            <a:off x="2123728" y="188640"/>
            <a:ext cx="4912038" cy="645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32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12290" name="Picture 2" descr="D:\hittan\Beolvasott_20170321 (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3" t="2049" r="7987" b="13865"/>
          <a:stretch/>
        </p:blipFill>
        <p:spPr bwMode="auto">
          <a:xfrm>
            <a:off x="2051720" y="255914"/>
            <a:ext cx="4962361"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487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476672"/>
            <a:ext cx="8229600" cy="5649491"/>
          </a:xfrm>
        </p:spPr>
        <p:txBody>
          <a:bodyPr>
            <a:normAutofit/>
          </a:bodyPr>
          <a:lstStyle/>
          <a:p>
            <a:pPr marL="0" indent="0" algn="ctr">
              <a:buNone/>
            </a:pPr>
            <a:r>
              <a:rPr lang="hu-HU" b="1" dirty="0"/>
              <a:t>Főemberek: </a:t>
            </a:r>
            <a:endParaRPr lang="hu-HU" b="1" dirty="0" smtClean="0"/>
          </a:p>
          <a:p>
            <a:pPr marL="0" indent="0" algn="ctr">
              <a:buNone/>
            </a:pPr>
            <a:r>
              <a:rPr lang="hu-HU" dirty="0" smtClean="0"/>
              <a:t>Amikor EGY </a:t>
            </a:r>
            <a:r>
              <a:rPr lang="hu-HU" dirty="0"/>
              <a:t>ember meghal, </a:t>
            </a:r>
            <a:endParaRPr lang="hu-HU" dirty="0" smtClean="0"/>
          </a:p>
          <a:p>
            <a:pPr marL="0" indent="0" algn="just">
              <a:buNone/>
            </a:pPr>
            <a:r>
              <a:rPr lang="hu-HU" dirty="0" smtClean="0"/>
              <a:t>akkor </a:t>
            </a:r>
            <a:r>
              <a:rPr lang="hu-HU" dirty="0"/>
              <a:t>a főemberek gúnyolódnak, ez elég nagy érzéketlenségre utal. Nem csak azt nem fogják fel, hogy Isten Fiát feszítik keresztre, hanem azt sem, hogy itt egy ember meghal. Gúnyolódva mondják ki az igazat Jézusról. Úgy gondolják, hogy az igazolja, hogy Jézus nem a felkent, hogy nem száll le a keresztről. Kereszten maradni sokkal több erő kellett. </a:t>
            </a:r>
          </a:p>
          <a:p>
            <a:pPr marL="0" indent="0">
              <a:buNone/>
            </a:pPr>
            <a:endParaRPr lang="hu-HU" dirty="0"/>
          </a:p>
        </p:txBody>
      </p:sp>
    </p:spTree>
    <p:extLst>
      <p:ext uri="{BB962C8B-B14F-4D97-AF65-F5344CB8AC3E}">
        <p14:creationId xmlns:p14="http://schemas.microsoft.com/office/powerpoint/2010/main" val="3920571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611560" y="332656"/>
            <a:ext cx="8075240" cy="5793507"/>
          </a:xfrm>
        </p:spPr>
        <p:txBody>
          <a:bodyPr/>
          <a:lstStyle/>
          <a:p>
            <a:pPr marL="0" indent="0" algn="ctr">
              <a:buNone/>
            </a:pPr>
            <a:r>
              <a:rPr lang="hu-HU" b="1" dirty="0" smtClean="0"/>
              <a:t>Katonák </a:t>
            </a:r>
          </a:p>
          <a:p>
            <a:pPr marL="0" indent="0" algn="ctr">
              <a:buNone/>
            </a:pPr>
            <a:endParaRPr lang="hu-HU" b="1" dirty="0"/>
          </a:p>
          <a:p>
            <a:pPr marL="0" indent="0" algn="ctr">
              <a:buNone/>
            </a:pPr>
            <a:endParaRPr lang="hu-HU" sz="800" b="1" dirty="0" smtClean="0"/>
          </a:p>
          <a:p>
            <a:pPr marL="0" indent="0" algn="ctr">
              <a:buNone/>
            </a:pPr>
            <a:r>
              <a:rPr lang="hu-HU" dirty="0" smtClean="0"/>
              <a:t>Ők </a:t>
            </a:r>
            <a:r>
              <a:rPr lang="hu-HU" dirty="0"/>
              <a:t>is, </a:t>
            </a:r>
            <a:endParaRPr lang="hu-HU" dirty="0" smtClean="0"/>
          </a:p>
          <a:p>
            <a:pPr marL="0" indent="0" algn="just">
              <a:buNone/>
            </a:pPr>
            <a:r>
              <a:rPr lang="hu-HU" dirty="0" smtClean="0"/>
              <a:t>mint </a:t>
            </a:r>
            <a:r>
              <a:rPr lang="hu-HU" dirty="0"/>
              <a:t>a főemberek és a tömeg is úgy jelennek meg, mint akik Jézussal ellenségesek, bántják őt. Hiába kínálják neki a szenvedése enyhítésére az ecetet, ami egy kicsit elbódítva a szenvedőt, enyhíti a fájdalmakat, mégis alapvetően rosszindulatúak Jézussal. </a:t>
            </a:r>
          </a:p>
          <a:p>
            <a:pPr marL="0" indent="0">
              <a:buNone/>
            </a:pPr>
            <a:endParaRPr lang="hu-HU" dirty="0"/>
          </a:p>
        </p:txBody>
      </p:sp>
    </p:spTree>
    <p:extLst>
      <p:ext uri="{BB962C8B-B14F-4D97-AF65-F5344CB8AC3E}">
        <p14:creationId xmlns:p14="http://schemas.microsoft.com/office/powerpoint/2010/main" val="286906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332656"/>
            <a:ext cx="8229600" cy="6120680"/>
          </a:xfrm>
        </p:spPr>
        <p:txBody>
          <a:bodyPr>
            <a:normAutofit fontScale="77500" lnSpcReduction="20000"/>
          </a:bodyPr>
          <a:lstStyle/>
          <a:p>
            <a:pPr marL="0" indent="0" algn="ctr">
              <a:buNone/>
            </a:pPr>
            <a:r>
              <a:rPr lang="hu-HU" b="1" dirty="0"/>
              <a:t>Jézus </a:t>
            </a:r>
            <a:r>
              <a:rPr lang="hu-HU" b="1" dirty="0" smtClean="0"/>
              <a:t>halála</a:t>
            </a:r>
          </a:p>
          <a:p>
            <a:pPr marL="0" indent="0">
              <a:buNone/>
            </a:pPr>
            <a:endParaRPr lang="hu-HU" dirty="0" smtClean="0"/>
          </a:p>
          <a:p>
            <a:pPr marL="0" indent="0" algn="ctr">
              <a:buNone/>
            </a:pPr>
            <a:r>
              <a:rPr lang="hu-HU" dirty="0" smtClean="0"/>
              <a:t>Jézus </a:t>
            </a:r>
            <a:r>
              <a:rPr lang="hu-HU" dirty="0"/>
              <a:t>halálát különleges események kísérték. </a:t>
            </a:r>
            <a:endParaRPr lang="hu-HU" dirty="0" smtClean="0"/>
          </a:p>
          <a:p>
            <a:pPr marL="0" indent="0" algn="just">
              <a:buNone/>
            </a:pPr>
            <a:r>
              <a:rPr lang="hu-HU" dirty="0" smtClean="0"/>
              <a:t>Lukács </a:t>
            </a:r>
            <a:r>
              <a:rPr lang="hu-HU" dirty="0"/>
              <a:t>evangélista két dolgot jegyez fel. - Sötétség: Amikor Jézus megszületett, a sötétségben fény ragyogott fel, amikor meghalt, a fény sötétséggé változott. A Bibliában a sötétség a halálnak, a pusztulásnak, a bűnnek, a sátán hatalmának a szimbóluma. </a:t>
            </a:r>
          </a:p>
          <a:p>
            <a:pPr marL="0" indent="0" algn="ctr">
              <a:buNone/>
            </a:pPr>
            <a:r>
              <a:rPr lang="hu-HU" b="1" dirty="0"/>
              <a:t>Kárpit </a:t>
            </a:r>
            <a:r>
              <a:rPr lang="hu-HU" b="1" dirty="0" smtClean="0"/>
              <a:t>kettéhasadása</a:t>
            </a:r>
          </a:p>
          <a:p>
            <a:pPr marL="0" indent="0" algn="ctr">
              <a:buNone/>
            </a:pPr>
            <a:endParaRPr lang="hu-HU" b="1" dirty="0" smtClean="0"/>
          </a:p>
          <a:p>
            <a:pPr marL="0" indent="0" algn="just">
              <a:buNone/>
            </a:pPr>
            <a:r>
              <a:rPr lang="hu-HU" dirty="0" smtClean="0"/>
              <a:t>A </a:t>
            </a:r>
            <a:r>
              <a:rPr lang="hu-HU" dirty="0"/>
              <a:t>szentek szentjét a templomtól elválasztó kárpit meghasad. A kárpit mögé csak a pap mehetett be megfelelő előkészületek és körülmények mellett. Ahol a leginkább Isten jelenléte a templomban megtapasztalható volt, oda nem juthatott be akárki. A kárpit kettéhasadása arra utal, hogy Jézus halálával minden megszűnt, ami elválaszthatná az embert Istentől. Szabad útja van mindenkinek Istenhez. </a:t>
            </a:r>
          </a:p>
          <a:p>
            <a:pPr marL="0" indent="0">
              <a:buNone/>
            </a:pPr>
            <a:endParaRPr lang="hu-HU" dirty="0"/>
          </a:p>
        </p:txBody>
      </p:sp>
    </p:spTree>
    <p:extLst>
      <p:ext uri="{BB962C8B-B14F-4D97-AF65-F5344CB8AC3E}">
        <p14:creationId xmlns:p14="http://schemas.microsoft.com/office/powerpoint/2010/main" val="1370511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13314" name="Picture 2" descr="D:\hittan\Beolvasott_20170321 (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3" t="1963" r="4589" b="15033"/>
          <a:stretch/>
        </p:blipFill>
        <p:spPr bwMode="auto">
          <a:xfrm>
            <a:off x="2051720" y="40533"/>
            <a:ext cx="5090422"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099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95536" y="188640"/>
            <a:ext cx="8435280" cy="6480720"/>
          </a:xfrm>
        </p:spPr>
        <p:txBody>
          <a:bodyPr>
            <a:normAutofit fontScale="55000" lnSpcReduction="20000"/>
          </a:bodyPr>
          <a:lstStyle/>
          <a:p>
            <a:pPr marL="0" indent="0" algn="ctr">
              <a:buNone/>
            </a:pPr>
            <a:r>
              <a:rPr lang="hu-HU" b="1" dirty="0" smtClean="0"/>
              <a:t>Jézus megfeszítése</a:t>
            </a:r>
          </a:p>
          <a:p>
            <a:pPr marL="0" indent="0" algn="ctr">
              <a:buNone/>
            </a:pPr>
            <a:r>
              <a:rPr lang="hu-HU" b="1" dirty="0" smtClean="0"/>
              <a:t>Átvették tehát Jézust,</a:t>
            </a:r>
          </a:p>
          <a:p>
            <a:pPr marL="0" indent="0">
              <a:buNone/>
            </a:pPr>
            <a:r>
              <a:rPr lang="hu-HU" dirty="0" smtClean="0">
                <a:hlinkClick r:id="rId2"/>
              </a:rPr>
              <a:t>17</a:t>
            </a:r>
            <a:r>
              <a:rPr lang="hu-HU" dirty="0" smtClean="0"/>
              <a:t> ő pedig maga vitte a keresztet, és kiért az úgynevezett Koponya-helyhez, amelyet héberül Golgotának neveznek. </a:t>
            </a:r>
          </a:p>
          <a:p>
            <a:pPr marL="0" indent="0">
              <a:buNone/>
            </a:pPr>
            <a:r>
              <a:rPr lang="hu-HU" dirty="0" smtClean="0">
                <a:hlinkClick r:id="rId3"/>
              </a:rPr>
              <a:t>18</a:t>
            </a:r>
            <a:r>
              <a:rPr lang="hu-HU" dirty="0" smtClean="0"/>
              <a:t> Ott megfeszítették őt, és vele másik kettőt, jobbról és balról, középen pedig Jézust. </a:t>
            </a:r>
          </a:p>
          <a:p>
            <a:pPr marL="0" indent="0">
              <a:buNone/>
            </a:pPr>
            <a:r>
              <a:rPr lang="hu-HU" dirty="0" smtClean="0">
                <a:hlinkClick r:id="rId4"/>
              </a:rPr>
              <a:t>19</a:t>
            </a:r>
            <a:r>
              <a:rPr lang="hu-HU" dirty="0" smtClean="0"/>
              <a:t> Pilátus feliratot is készíttetett, és rátétette a keresztre. Ez volt ráírva: A NÁZÁRETI JÉZUS, A ZSIDÓK KIRÁLYA. </a:t>
            </a:r>
          </a:p>
          <a:p>
            <a:pPr marL="0" indent="0">
              <a:buNone/>
            </a:pPr>
            <a:r>
              <a:rPr lang="hu-HU" dirty="0" smtClean="0">
                <a:hlinkClick r:id="rId5"/>
              </a:rPr>
              <a:t>20</a:t>
            </a:r>
            <a:r>
              <a:rPr lang="hu-HU" dirty="0" smtClean="0"/>
              <a:t> A zsidók közül sokan olvasták ezt a feliratot, amely héberül, latinul és görögül volt írva, ugyanis közel volt a városhoz az a hely, ahol megfeszítették Jézust. </a:t>
            </a:r>
          </a:p>
          <a:p>
            <a:pPr marL="0" indent="0">
              <a:buNone/>
            </a:pPr>
            <a:r>
              <a:rPr lang="hu-HU" dirty="0" smtClean="0">
                <a:hlinkClick r:id="rId6"/>
              </a:rPr>
              <a:t>21</a:t>
            </a:r>
            <a:r>
              <a:rPr lang="hu-HU" dirty="0" smtClean="0"/>
              <a:t> A zsidók főpapjai akkor szóltak Pilátusnak: Ne azt írd: A zsidók királya, hanem ahogyan ő mondta: A zsidók királya vagyok. </a:t>
            </a:r>
          </a:p>
          <a:p>
            <a:pPr marL="0" indent="0">
              <a:buNone/>
            </a:pPr>
            <a:r>
              <a:rPr lang="hu-HU" dirty="0" smtClean="0">
                <a:hlinkClick r:id="rId7"/>
              </a:rPr>
              <a:t>22</a:t>
            </a:r>
            <a:r>
              <a:rPr lang="hu-HU" dirty="0" smtClean="0"/>
              <a:t> Pilátus így válaszolt: Amit megírtam, </a:t>
            </a:r>
            <a:r>
              <a:rPr lang="hu-HU" dirty="0" err="1" smtClean="0"/>
              <a:t>megírtam</a:t>
            </a:r>
            <a:r>
              <a:rPr lang="hu-HU" dirty="0" smtClean="0"/>
              <a:t>. </a:t>
            </a:r>
          </a:p>
          <a:p>
            <a:pPr marL="0" indent="0">
              <a:buNone/>
            </a:pPr>
            <a:r>
              <a:rPr lang="hu-HU" dirty="0" smtClean="0">
                <a:hlinkClick r:id="rId8"/>
              </a:rPr>
              <a:t>23</a:t>
            </a:r>
            <a:r>
              <a:rPr lang="hu-HU" dirty="0" smtClean="0"/>
              <a:t> A katonák pedig, amikor megfeszítették Jézust, fogták felsőruháit, elosztották négy részre, mindegyik katonának egy részt. Fogták köntösét is, amely varratlan volt, felülről végig egybeszőve. </a:t>
            </a:r>
          </a:p>
          <a:p>
            <a:pPr marL="0" indent="0">
              <a:buNone/>
            </a:pPr>
            <a:r>
              <a:rPr lang="hu-HU" dirty="0" smtClean="0">
                <a:hlinkClick r:id="rId9"/>
              </a:rPr>
              <a:t>24</a:t>
            </a:r>
            <a:r>
              <a:rPr lang="hu-HU" dirty="0" smtClean="0"/>
              <a:t> Ezt mondták egymásnak: Ezt ne szakítsuk szét, hanem vessünk rá sorsot, hogy kié legyen! Így teljesedett be az Írás: „Elosztották ruháimat maguk között, és köntösömre sorsot vetettek.” Ezt tették a katonák.  </a:t>
            </a:r>
          </a:p>
          <a:p>
            <a:pPr marL="0" indent="0">
              <a:buNone/>
            </a:pPr>
            <a:r>
              <a:rPr lang="hu-HU" dirty="0" smtClean="0">
                <a:hlinkClick r:id="rId10"/>
              </a:rPr>
              <a:t>25</a:t>
            </a:r>
            <a:r>
              <a:rPr lang="hu-HU" dirty="0" smtClean="0"/>
              <a:t> Jézus keresztjénél ott állt anyja és anyjának nővére, Mária, </a:t>
            </a:r>
            <a:r>
              <a:rPr lang="hu-HU" dirty="0" err="1" smtClean="0"/>
              <a:t>Klópás</a:t>
            </a:r>
            <a:r>
              <a:rPr lang="hu-HU" dirty="0" smtClean="0"/>
              <a:t> felesége, valamint a magdalai Mária. </a:t>
            </a:r>
          </a:p>
          <a:p>
            <a:pPr marL="0" indent="0">
              <a:buNone/>
            </a:pPr>
            <a:r>
              <a:rPr lang="hu-HU" dirty="0" smtClean="0">
                <a:hlinkClick r:id="rId11"/>
              </a:rPr>
              <a:t>26</a:t>
            </a:r>
            <a:r>
              <a:rPr lang="hu-HU" dirty="0" smtClean="0"/>
              <a:t> Amikor Jézus meglátta, hogy ott áll anyja és az a tanítvány, akit szeretett, így szólt anyjához: Asszony, íme, a te fiad! </a:t>
            </a:r>
          </a:p>
          <a:p>
            <a:pPr marL="0" indent="0">
              <a:buNone/>
            </a:pPr>
            <a:r>
              <a:rPr lang="hu-HU" dirty="0" smtClean="0">
                <a:hlinkClick r:id="rId12"/>
              </a:rPr>
              <a:t>27</a:t>
            </a:r>
            <a:r>
              <a:rPr lang="hu-HU" dirty="0" smtClean="0"/>
              <a:t> Azután így szólt a tanítványhoz: Íme, a te anyád! És ettől az órától fogva otthonába fogadta őt az a tanítvány. </a:t>
            </a:r>
            <a:r>
              <a:rPr lang="hu-HU" i="1" dirty="0" err="1" smtClean="0"/>
              <a:t>Jn</a:t>
            </a:r>
            <a:r>
              <a:rPr lang="hu-HU" i="1" dirty="0" smtClean="0"/>
              <a:t> 19</a:t>
            </a:r>
            <a:endParaRPr lang="hu-HU" dirty="0" smtClean="0"/>
          </a:p>
          <a:p>
            <a:pPr marL="0" indent="0">
              <a:buNone/>
            </a:pPr>
            <a:endParaRPr lang="hu-HU" dirty="0"/>
          </a:p>
        </p:txBody>
      </p:sp>
    </p:spTree>
    <p:extLst>
      <p:ext uri="{BB962C8B-B14F-4D97-AF65-F5344CB8AC3E}">
        <p14:creationId xmlns:p14="http://schemas.microsoft.com/office/powerpoint/2010/main" val="21148280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l"/>
            <a:r>
              <a:rPr lang="hu-HU" sz="2000" b="1" dirty="0" smtClean="0"/>
              <a:t>          NAGYSZOMBAT</a:t>
            </a:r>
            <a:endParaRPr lang="hu-HU" sz="2000" b="1" dirty="0"/>
          </a:p>
        </p:txBody>
      </p:sp>
      <p:sp>
        <p:nvSpPr>
          <p:cNvPr id="3" name="Tartalom helye 2"/>
          <p:cNvSpPr>
            <a:spLocks noGrp="1"/>
          </p:cNvSpPr>
          <p:nvPr>
            <p:ph idx="1"/>
          </p:nvPr>
        </p:nvSpPr>
        <p:spPr>
          <a:xfrm>
            <a:off x="0" y="1600200"/>
            <a:ext cx="8686800" cy="4525963"/>
          </a:xfrm>
        </p:spPr>
        <p:txBody>
          <a:bodyPr>
            <a:normAutofit/>
          </a:bodyPr>
          <a:lstStyle/>
          <a:p>
            <a:pPr marL="0" indent="0">
              <a:buNone/>
            </a:pPr>
            <a:r>
              <a:rPr lang="hu-HU" sz="1800" dirty="0" smtClean="0"/>
              <a:t>Már a 2. században megemlékeztek</a:t>
            </a:r>
          </a:p>
          <a:p>
            <a:pPr marL="0" indent="0">
              <a:buNone/>
            </a:pPr>
            <a:r>
              <a:rPr lang="hu-HU" sz="1800" dirty="0" smtClean="0"/>
              <a:t>erről a napról, amikor Jézus a sírban </a:t>
            </a:r>
          </a:p>
          <a:p>
            <a:pPr marL="0" indent="0">
              <a:buNone/>
            </a:pPr>
            <a:r>
              <a:rPr lang="hu-HU" sz="1800" dirty="0" smtClean="0"/>
              <a:t>nyugszik. Nagyszombat egyúttal a sír </a:t>
            </a:r>
          </a:p>
          <a:p>
            <a:pPr marL="0" indent="0">
              <a:buNone/>
            </a:pPr>
            <a:r>
              <a:rPr lang="hu-HU" sz="1800" dirty="0" smtClean="0"/>
              <a:t>csendjét is magába foglalja. Eredetileg </a:t>
            </a:r>
          </a:p>
          <a:p>
            <a:pPr marL="0" indent="0">
              <a:buNone/>
            </a:pPr>
            <a:r>
              <a:rPr lang="hu-HU" sz="1800" dirty="0" smtClean="0"/>
              <a:t>nem is volt liturgia, csak </a:t>
            </a:r>
            <a:r>
              <a:rPr lang="hu-HU" sz="1800" dirty="0" err="1" smtClean="0"/>
              <a:t>matutinum</a:t>
            </a:r>
            <a:endParaRPr lang="hu-HU" sz="1800" dirty="0" smtClean="0"/>
          </a:p>
          <a:p>
            <a:pPr marL="0" indent="0">
              <a:buNone/>
            </a:pPr>
            <a:r>
              <a:rPr lang="hu-HU" sz="1800" dirty="0" smtClean="0"/>
              <a:t>(szerzetesek hajnali zsolozsmája/</a:t>
            </a:r>
          </a:p>
          <a:p>
            <a:pPr marL="0" indent="0">
              <a:buNone/>
            </a:pPr>
            <a:r>
              <a:rPr lang="hu-HU" sz="1800" dirty="0"/>
              <a:t>i</a:t>
            </a:r>
            <a:r>
              <a:rPr lang="hu-HU" sz="1800" dirty="0" smtClean="0"/>
              <a:t>maszolgálata) és </a:t>
            </a:r>
            <a:r>
              <a:rPr lang="hu-HU" sz="1800" dirty="0" err="1" smtClean="0"/>
              <a:t>vespera</a:t>
            </a:r>
            <a:r>
              <a:rPr lang="hu-HU" sz="1800" dirty="0" smtClean="0"/>
              <a:t>/szerzetesek  </a:t>
            </a:r>
          </a:p>
          <a:p>
            <a:pPr marL="0" indent="0">
              <a:buNone/>
            </a:pPr>
            <a:r>
              <a:rPr lang="hu-HU" sz="1800" dirty="0" smtClean="0"/>
              <a:t>közösségben mondott </a:t>
            </a:r>
          </a:p>
          <a:p>
            <a:pPr marL="0" indent="0">
              <a:buNone/>
            </a:pPr>
            <a:r>
              <a:rPr lang="hu-HU" sz="1800" dirty="0" smtClean="0"/>
              <a:t>esti </a:t>
            </a:r>
            <a:r>
              <a:rPr lang="hu-HU" sz="1800" dirty="0" err="1" smtClean="0"/>
              <a:t>zsoltár-Imádsága</a:t>
            </a:r>
            <a:r>
              <a:rPr lang="hu-HU" sz="1800" dirty="0" smtClean="0"/>
              <a:t>.</a:t>
            </a:r>
          </a:p>
          <a:p>
            <a:pPr marL="0" indent="0">
              <a:buNone/>
            </a:pPr>
            <a:endParaRPr lang="hu-HU" sz="1800" dirty="0"/>
          </a:p>
        </p:txBody>
      </p:sp>
      <p:pic>
        <p:nvPicPr>
          <p:cNvPr id="14338" name="Picture 2" descr="D:\hittan\Beolvasott_20170321 (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9" r="4791" b="14011"/>
          <a:stretch/>
        </p:blipFill>
        <p:spPr bwMode="auto">
          <a:xfrm>
            <a:off x="4067944" y="-2"/>
            <a:ext cx="5004000" cy="67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664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51520" y="188640"/>
            <a:ext cx="8712968" cy="6552728"/>
          </a:xfrm>
        </p:spPr>
        <p:txBody>
          <a:bodyPr>
            <a:normAutofit fontScale="85000" lnSpcReduction="10000"/>
          </a:bodyPr>
          <a:lstStyle/>
          <a:p>
            <a:pPr marL="0" indent="0" algn="ctr">
              <a:buNone/>
            </a:pPr>
            <a:r>
              <a:rPr lang="hu-HU" sz="4700" b="1" dirty="0" smtClean="0"/>
              <a:t>Jézus temetése</a:t>
            </a:r>
          </a:p>
          <a:p>
            <a:pPr marL="0" indent="0">
              <a:buNone/>
            </a:pPr>
            <a:r>
              <a:rPr lang="hu-HU" dirty="0" smtClean="0">
                <a:hlinkClick r:id="rId2"/>
              </a:rPr>
              <a:t>38</a:t>
            </a:r>
            <a:r>
              <a:rPr lang="hu-HU" dirty="0" smtClean="0"/>
              <a:t> Ezután az </a:t>
            </a:r>
            <a:r>
              <a:rPr lang="hu-HU" dirty="0" err="1" smtClean="0"/>
              <a:t>arimátiai</a:t>
            </a:r>
            <a:r>
              <a:rPr lang="hu-HU" dirty="0" smtClean="0"/>
              <a:t> József, aki Jézus tanítványa volt – de csak titokban, mert félt a zsidóktól –, megkérte Pilátust, hogy levehesse Jézus holttestét. Pilátus megengedte neki. Elment tehát, és levette Jézus holttestét. </a:t>
            </a:r>
          </a:p>
          <a:p>
            <a:pPr marL="0" indent="0">
              <a:buNone/>
            </a:pPr>
            <a:r>
              <a:rPr lang="hu-HU" dirty="0" smtClean="0">
                <a:hlinkClick r:id="rId3"/>
              </a:rPr>
              <a:t>39</a:t>
            </a:r>
            <a:r>
              <a:rPr lang="hu-HU" dirty="0" smtClean="0"/>
              <a:t> Eljött </a:t>
            </a:r>
            <a:r>
              <a:rPr lang="hu-HU" dirty="0" err="1" smtClean="0"/>
              <a:t>Nikodémus</a:t>
            </a:r>
            <a:r>
              <a:rPr lang="hu-HU" dirty="0" smtClean="0"/>
              <a:t> is, aki először éjszaka ment Jézushoz, és mirhából és aloéból készült </a:t>
            </a:r>
            <a:r>
              <a:rPr lang="hu-HU" dirty="0" err="1" smtClean="0"/>
              <a:t>olajat</a:t>
            </a:r>
            <a:r>
              <a:rPr lang="hu-HU" dirty="0" smtClean="0"/>
              <a:t> hozott, mintegy száz fontnyit. </a:t>
            </a:r>
          </a:p>
          <a:p>
            <a:pPr marL="0" indent="0">
              <a:buNone/>
            </a:pPr>
            <a:r>
              <a:rPr lang="hu-HU" dirty="0" smtClean="0">
                <a:hlinkClick r:id="rId4"/>
              </a:rPr>
              <a:t>40</a:t>
            </a:r>
            <a:r>
              <a:rPr lang="hu-HU" dirty="0" smtClean="0"/>
              <a:t> Fogták tehát Jézus holttestét, és leplekbe takarták az illatszerekkel együtt, ahogyan a zsidóknál szokás temetni. </a:t>
            </a:r>
          </a:p>
          <a:p>
            <a:pPr marL="0" indent="0">
              <a:buNone/>
            </a:pPr>
            <a:r>
              <a:rPr lang="hu-HU" dirty="0" smtClean="0">
                <a:hlinkClick r:id="rId5"/>
              </a:rPr>
              <a:t>41</a:t>
            </a:r>
            <a:r>
              <a:rPr lang="hu-HU" dirty="0" smtClean="0"/>
              <a:t> Azon a helyen, ahol Jézust megfeszítették, volt egy kert, és a kertben egy új sír, amelybe még senkit sem helyeztek. </a:t>
            </a:r>
          </a:p>
          <a:p>
            <a:pPr marL="0" indent="0">
              <a:buNone/>
            </a:pPr>
            <a:r>
              <a:rPr lang="hu-HU" dirty="0" smtClean="0">
                <a:hlinkClick r:id="rId6"/>
              </a:rPr>
              <a:t>42</a:t>
            </a:r>
            <a:r>
              <a:rPr lang="hu-HU" dirty="0" smtClean="0"/>
              <a:t> Mivel közel volt a sír, a zsidók ünnepi előkészülete miatt ott helyezték el Jézust. </a:t>
            </a:r>
            <a:r>
              <a:rPr lang="hu-HU" i="1" dirty="0" err="1" smtClean="0"/>
              <a:t>Jn</a:t>
            </a:r>
            <a:r>
              <a:rPr lang="hu-HU" i="1" dirty="0" smtClean="0"/>
              <a:t> 19</a:t>
            </a:r>
          </a:p>
          <a:p>
            <a:pPr marL="0" indent="0">
              <a:buNone/>
            </a:pPr>
            <a:endParaRPr lang="hu-HU" dirty="0"/>
          </a:p>
        </p:txBody>
      </p:sp>
    </p:spTree>
    <p:extLst>
      <p:ext uri="{BB962C8B-B14F-4D97-AF65-F5344CB8AC3E}">
        <p14:creationId xmlns:p14="http://schemas.microsoft.com/office/powerpoint/2010/main" val="356986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274638"/>
            <a:ext cx="8507288" cy="1143000"/>
          </a:xfrm>
        </p:spPr>
        <p:txBody>
          <a:bodyPr>
            <a:normAutofit/>
          </a:bodyPr>
          <a:lstStyle/>
          <a:p>
            <a:pPr algn="l"/>
            <a:r>
              <a:rPr lang="hu-HU" sz="1600" b="1" dirty="0" smtClean="0">
                <a:latin typeface="Arial Black" panose="020B0A04020102020204" pitchFamily="34" charset="0"/>
                <a:cs typeface="Aharoni" panose="02010803020104030203" pitchFamily="2" charset="-79"/>
              </a:rPr>
              <a:t>              HÚSVÉT:</a:t>
            </a:r>
            <a:br>
              <a:rPr lang="hu-HU" sz="1600" b="1" dirty="0" smtClean="0">
                <a:latin typeface="Arial Black" panose="020B0A04020102020204" pitchFamily="34" charset="0"/>
                <a:cs typeface="Aharoni" panose="02010803020104030203" pitchFamily="2" charset="-79"/>
              </a:rPr>
            </a:br>
            <a:r>
              <a:rPr lang="hu-HU" sz="1600" b="1" dirty="0" smtClean="0">
                <a:latin typeface="Arial Black" panose="020B0A04020102020204" pitchFamily="34" charset="0"/>
                <a:cs typeface="Aharoni" panose="02010803020104030203" pitchFamily="2" charset="-79"/>
              </a:rPr>
              <a:t>DOMINICA RESURREXIONIS</a:t>
            </a:r>
            <a:endParaRPr lang="hu-HU" sz="1600" b="1" dirty="0">
              <a:latin typeface="Arial Black" panose="020B0A04020102020204" pitchFamily="34" charset="0"/>
              <a:cs typeface="Aharoni" panose="02010803020104030203" pitchFamily="2" charset="-79"/>
            </a:endParaRPr>
          </a:p>
        </p:txBody>
      </p:sp>
      <p:sp>
        <p:nvSpPr>
          <p:cNvPr id="3" name="Tartalom helye 2"/>
          <p:cNvSpPr>
            <a:spLocks noGrp="1"/>
          </p:cNvSpPr>
          <p:nvPr>
            <p:ph idx="1"/>
          </p:nvPr>
        </p:nvSpPr>
        <p:spPr>
          <a:xfrm>
            <a:off x="0" y="1600200"/>
            <a:ext cx="8686800" cy="4525963"/>
          </a:xfrm>
        </p:spPr>
        <p:txBody>
          <a:bodyPr>
            <a:normAutofit/>
          </a:bodyPr>
          <a:lstStyle/>
          <a:p>
            <a:pPr marL="0" indent="0">
              <a:buNone/>
            </a:pPr>
            <a:r>
              <a:rPr lang="hu-HU" sz="1600" b="1" dirty="0" smtClean="0"/>
              <a:t>Húsvét az egyházi élet középpontja.</a:t>
            </a:r>
          </a:p>
          <a:p>
            <a:pPr marL="0" indent="0">
              <a:buNone/>
            </a:pPr>
            <a:r>
              <a:rPr lang="hu-HU" sz="1600" b="1" dirty="0" smtClean="0"/>
              <a:t>Minden vasárnap húsvét, </a:t>
            </a:r>
          </a:p>
          <a:p>
            <a:pPr marL="0" indent="0">
              <a:buNone/>
            </a:pPr>
            <a:r>
              <a:rPr lang="hu-HU" sz="1600" b="1" dirty="0"/>
              <a:t> </a:t>
            </a:r>
            <a:r>
              <a:rPr lang="hu-HU" sz="1600" b="1" dirty="0" smtClean="0"/>
              <a:t>                         a feltámadás ünnepe</a:t>
            </a:r>
            <a:r>
              <a:rPr lang="hu-HU" sz="1400" dirty="0" smtClean="0"/>
              <a:t>.</a:t>
            </a:r>
          </a:p>
          <a:p>
            <a:pPr marL="0" indent="0">
              <a:buNone/>
            </a:pPr>
            <a:endParaRPr lang="hu-HU" sz="1400" dirty="0"/>
          </a:p>
          <a:p>
            <a:pPr marL="0" indent="0">
              <a:buNone/>
            </a:pPr>
            <a:endParaRPr lang="hu-HU" sz="1400" dirty="0"/>
          </a:p>
        </p:txBody>
      </p:sp>
      <p:pic>
        <p:nvPicPr>
          <p:cNvPr id="15362" name="Picture 2" descr="D:\hittan\Beolvasott_20170321 (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53" t="2117" r="5397" b="14451"/>
          <a:stretch/>
        </p:blipFill>
        <p:spPr bwMode="auto">
          <a:xfrm>
            <a:off x="3491882" y="140021"/>
            <a:ext cx="5164823"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205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332656"/>
            <a:ext cx="8229600" cy="5793507"/>
          </a:xfrm>
        </p:spPr>
        <p:txBody>
          <a:bodyPr>
            <a:noAutofit/>
          </a:bodyPr>
          <a:lstStyle/>
          <a:p>
            <a:pPr marL="0" indent="0" algn="ctr">
              <a:buNone/>
            </a:pPr>
            <a:r>
              <a:rPr lang="hu-HU" sz="7200" b="1" dirty="0" smtClean="0"/>
              <a:t>JÉZUS </a:t>
            </a:r>
          </a:p>
          <a:p>
            <a:pPr marL="0" indent="0" algn="ctr">
              <a:buNone/>
            </a:pPr>
            <a:r>
              <a:rPr lang="hu-HU" sz="7200" b="1" dirty="0" smtClean="0"/>
              <a:t>tudatosan, értünk </a:t>
            </a:r>
          </a:p>
          <a:p>
            <a:pPr marL="0" indent="0" algn="ctr">
              <a:buNone/>
            </a:pPr>
            <a:r>
              <a:rPr lang="hu-HU" sz="7200" b="1" smtClean="0"/>
              <a:t>vállalta </a:t>
            </a:r>
          </a:p>
          <a:p>
            <a:pPr marL="0" indent="0" algn="ctr">
              <a:buNone/>
            </a:pPr>
            <a:r>
              <a:rPr lang="hu-HU" sz="7200" b="1" smtClean="0"/>
              <a:t>ezt </a:t>
            </a:r>
            <a:r>
              <a:rPr lang="hu-HU" sz="7200" b="1" dirty="0" smtClean="0"/>
              <a:t>a nehéz utat!</a:t>
            </a:r>
            <a:endParaRPr lang="hu-HU" sz="7200" b="1" dirty="0"/>
          </a:p>
        </p:txBody>
      </p:sp>
    </p:spTree>
    <p:extLst>
      <p:ext uri="{BB962C8B-B14F-4D97-AF65-F5344CB8AC3E}">
        <p14:creationId xmlns:p14="http://schemas.microsoft.com/office/powerpoint/2010/main" val="13697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67544" y="116632"/>
            <a:ext cx="8219256" cy="6480720"/>
          </a:xfrm>
        </p:spPr>
        <p:txBody>
          <a:bodyPr>
            <a:noAutofit/>
          </a:bodyPr>
          <a:lstStyle/>
          <a:p>
            <a:pPr marL="0" indent="0" algn="ctr">
              <a:buNone/>
            </a:pPr>
            <a:r>
              <a:rPr lang="hu-HU" sz="2800" b="1" dirty="0" smtClean="0"/>
              <a:t>Jézus feltámadása</a:t>
            </a:r>
          </a:p>
          <a:p>
            <a:pPr marL="0" indent="0">
              <a:buNone/>
            </a:pPr>
            <a:r>
              <a:rPr lang="hu-HU" sz="1800" dirty="0" smtClean="0">
                <a:hlinkClick r:id="rId2"/>
              </a:rPr>
              <a:t>1</a:t>
            </a:r>
            <a:r>
              <a:rPr lang="hu-HU" sz="1800" dirty="0" smtClean="0"/>
              <a:t> A hét első napján pedig kora hajnalban elmentek a sírhoz, és magukkal vitték az elkészített illatszereket. </a:t>
            </a:r>
          </a:p>
          <a:p>
            <a:pPr marL="0" indent="0">
              <a:buNone/>
            </a:pPr>
            <a:r>
              <a:rPr lang="hu-HU" sz="1800" dirty="0" smtClean="0">
                <a:hlinkClick r:id="rId3"/>
              </a:rPr>
              <a:t>2</a:t>
            </a:r>
            <a:r>
              <a:rPr lang="hu-HU" sz="1800" dirty="0" smtClean="0"/>
              <a:t> A követ a sírbolt elől elhengerítve találták, </a:t>
            </a:r>
          </a:p>
          <a:p>
            <a:pPr marL="0" indent="0">
              <a:buNone/>
            </a:pPr>
            <a:r>
              <a:rPr lang="hu-HU" sz="1800" dirty="0" smtClean="0">
                <a:hlinkClick r:id="rId4"/>
              </a:rPr>
              <a:t>3</a:t>
            </a:r>
            <a:r>
              <a:rPr lang="hu-HU" sz="1800" dirty="0" smtClean="0"/>
              <a:t> és amikor bementek, nem találták az Úr Jézus testét. </a:t>
            </a:r>
          </a:p>
          <a:p>
            <a:pPr marL="0" indent="0">
              <a:buNone/>
            </a:pPr>
            <a:r>
              <a:rPr lang="hu-HU" sz="1800" dirty="0" smtClean="0">
                <a:hlinkClick r:id="rId5"/>
              </a:rPr>
              <a:t>4</a:t>
            </a:r>
            <a:r>
              <a:rPr lang="hu-HU" sz="1800" dirty="0" smtClean="0"/>
              <a:t> Amikor emiatt tanácstalanul álltak, íme, két férfi lépett melléjük fénylő ruhában. </a:t>
            </a:r>
          </a:p>
          <a:p>
            <a:pPr marL="0" indent="0">
              <a:buNone/>
            </a:pPr>
            <a:r>
              <a:rPr lang="hu-HU" sz="1800" dirty="0" smtClean="0">
                <a:hlinkClick r:id="rId6"/>
              </a:rPr>
              <a:t>5</a:t>
            </a:r>
            <a:r>
              <a:rPr lang="hu-HU" sz="1800" dirty="0" smtClean="0"/>
              <a:t> Az asszonyok megrémültek, és a földre szegezték tekintetüket, de azok így szóltak hozzájuk: Miért keresitek a holtak között az élőt? </a:t>
            </a:r>
          </a:p>
          <a:p>
            <a:pPr marL="0" indent="0">
              <a:buNone/>
            </a:pPr>
            <a:r>
              <a:rPr lang="hu-HU" sz="1800" dirty="0" smtClean="0">
                <a:hlinkClick r:id="rId7"/>
              </a:rPr>
              <a:t>6</a:t>
            </a:r>
            <a:r>
              <a:rPr lang="hu-HU" sz="1800" dirty="0" smtClean="0"/>
              <a:t> Nincsen itt, hanem feltámadt. Emlékezzetek vissza: megmondta nektek még Galileában, </a:t>
            </a:r>
          </a:p>
          <a:p>
            <a:pPr marL="0" indent="0">
              <a:buNone/>
            </a:pPr>
            <a:r>
              <a:rPr lang="hu-HU" sz="1800" dirty="0" smtClean="0">
                <a:hlinkClick r:id="rId8"/>
              </a:rPr>
              <a:t>7</a:t>
            </a:r>
            <a:r>
              <a:rPr lang="hu-HU" sz="1800" dirty="0" smtClean="0"/>
              <a:t> hogy az Emberfiának bűnös emberek kezébe kell adatnia és megfeszíttetnie, de a harmadik napon fel kell támadnia. </a:t>
            </a:r>
          </a:p>
          <a:p>
            <a:pPr marL="0" indent="0">
              <a:buNone/>
            </a:pPr>
            <a:r>
              <a:rPr lang="hu-HU" sz="1800" dirty="0" smtClean="0">
                <a:hlinkClick r:id="rId9"/>
              </a:rPr>
              <a:t>8</a:t>
            </a:r>
            <a:r>
              <a:rPr lang="hu-HU" sz="1800" dirty="0" smtClean="0"/>
              <a:t> Ekkor visszaemlékeztek szavaira, </a:t>
            </a:r>
          </a:p>
          <a:p>
            <a:pPr marL="0" indent="0">
              <a:buNone/>
            </a:pPr>
            <a:r>
              <a:rPr lang="hu-HU" sz="1800" dirty="0" smtClean="0">
                <a:hlinkClick r:id="rId10"/>
              </a:rPr>
              <a:t>9</a:t>
            </a:r>
            <a:r>
              <a:rPr lang="hu-HU" sz="1800" dirty="0" smtClean="0"/>
              <a:t> és visszatérve a sírtól, hírül adták mindezt a tizenegynek és a többieknek. </a:t>
            </a:r>
          </a:p>
          <a:p>
            <a:pPr marL="0" indent="0">
              <a:buNone/>
            </a:pPr>
            <a:r>
              <a:rPr lang="hu-HU" sz="1800" dirty="0" smtClean="0">
                <a:hlinkClick r:id="rId11"/>
              </a:rPr>
              <a:t>10</a:t>
            </a:r>
            <a:r>
              <a:rPr lang="hu-HU" sz="1800" dirty="0" smtClean="0"/>
              <a:t> A magdalai Mária, Johanna, valamint a Jakab anyja, Mária és más, velük lévő asszonyok elmondták mindezt az apostoloknak, </a:t>
            </a:r>
          </a:p>
          <a:p>
            <a:pPr marL="0" indent="0">
              <a:buNone/>
            </a:pPr>
            <a:r>
              <a:rPr lang="hu-HU" sz="1800" dirty="0" smtClean="0">
                <a:hlinkClick r:id="rId12"/>
              </a:rPr>
              <a:t>11</a:t>
            </a:r>
            <a:r>
              <a:rPr lang="hu-HU" sz="1800" dirty="0" smtClean="0"/>
              <a:t> de ők üres fecsegésnek tartották ezt a beszédet, és nem hittek nekik. </a:t>
            </a:r>
          </a:p>
          <a:p>
            <a:pPr marL="0" indent="0">
              <a:buNone/>
            </a:pPr>
            <a:r>
              <a:rPr lang="hu-HU" sz="1800" dirty="0" smtClean="0">
                <a:hlinkClick r:id="rId13"/>
              </a:rPr>
              <a:t>12</a:t>
            </a:r>
            <a:r>
              <a:rPr lang="hu-HU" sz="1800" dirty="0" smtClean="0"/>
              <a:t> Péter azonban felkelt, elfutott a sírhoz, és amikor behajolt, csak a lepedőket látta ott. Erre elment, és csodálkozott magában a történteken</a:t>
            </a:r>
            <a:r>
              <a:rPr lang="hu-HU" sz="1800" i="1" dirty="0" smtClean="0"/>
              <a:t>. Luk 24</a:t>
            </a:r>
          </a:p>
          <a:p>
            <a:pPr marL="0" indent="0">
              <a:buNone/>
            </a:pPr>
            <a:endParaRPr lang="hu-HU" sz="1600" dirty="0"/>
          </a:p>
        </p:txBody>
      </p:sp>
    </p:spTree>
    <p:extLst>
      <p:ext uri="{BB962C8B-B14F-4D97-AF65-F5344CB8AC3E}">
        <p14:creationId xmlns:p14="http://schemas.microsoft.com/office/powerpoint/2010/main" val="39699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260648"/>
            <a:ext cx="8229600" cy="6336704"/>
          </a:xfrm>
        </p:spPr>
        <p:txBody>
          <a:bodyPr>
            <a:normAutofit fontScale="77500" lnSpcReduction="20000"/>
          </a:bodyPr>
          <a:lstStyle/>
          <a:p>
            <a:pPr marL="0" indent="0" algn="ctr">
              <a:buNone/>
            </a:pPr>
            <a:r>
              <a:rPr lang="hu-HU" b="1" dirty="0"/>
              <a:t>Jézus szenvedése</a:t>
            </a:r>
            <a:r>
              <a:rPr lang="hu-HU" dirty="0" smtClean="0"/>
              <a:t>:</a:t>
            </a:r>
          </a:p>
          <a:p>
            <a:pPr marL="0" indent="0" algn="ctr">
              <a:buNone/>
            </a:pPr>
            <a:endParaRPr lang="hu-HU" dirty="0"/>
          </a:p>
          <a:p>
            <a:pPr marL="0" indent="0" algn="just">
              <a:buNone/>
            </a:pPr>
            <a:r>
              <a:rPr lang="hu-HU" dirty="0"/>
              <a:t>Jézus halálának a körülményeiben az a különleges, hogy Ő a figyelmét nem saját magára fordítja. Nem a saját sorsával, fájdalmával foglalkozik. Jézus a halálakor is mások felé fordul. Először Jézus közbenjár azokért, akik ellene fordultak: az ellenségeiért. Még az utolsó perceket is arra használja, hogy az egyik gonosztevő számára felkínálja Isten kegyelmét. Jézus halálának kegyetlen módjában látható Isten emberek iránti abszolút, teljes odaadó szeretete. Jézus szenvedése nem csak a konkrét testi és fizikai szenvedését, halálát jelenti: „földi életének egész ideje alatt” szenvedett. 1Pt 4,1 Jézus szenvedése testi és lelki szenvedés volt egyaránt. Jézus szenvedése értünk történt. </a:t>
            </a:r>
            <a:r>
              <a:rPr lang="hu-HU" dirty="0" err="1"/>
              <a:t>Ézs</a:t>
            </a:r>
            <a:r>
              <a:rPr lang="hu-HU" dirty="0"/>
              <a:t> 53,4-5 Mások is szenvedtek el hasonló fizikai kínokat, mint Jézus. Az Ő szenvedése azért különbözik minden más szenvedéstől, mert az emberiség bűne miatt szenvedett, és szenvedésével elhordozta a büntetést. Ezt a halált Ő önként vállalta „önként ment a halálba” </a:t>
            </a:r>
            <a:r>
              <a:rPr lang="hu-HU" dirty="0" err="1"/>
              <a:t>Ézs</a:t>
            </a:r>
            <a:r>
              <a:rPr lang="hu-HU" dirty="0"/>
              <a:t> 53,12</a:t>
            </a:r>
          </a:p>
          <a:p>
            <a:pPr marL="0" indent="0">
              <a:buNone/>
            </a:pPr>
            <a:endParaRPr lang="hu-HU" dirty="0"/>
          </a:p>
        </p:txBody>
      </p:sp>
    </p:spTree>
    <p:extLst>
      <p:ext uri="{BB962C8B-B14F-4D97-AF65-F5344CB8AC3E}">
        <p14:creationId xmlns:p14="http://schemas.microsoft.com/office/powerpoint/2010/main" val="2913594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Picture 2" descr="D:\hittan\Beolvasott_201703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457" t="1816" r="4455" b="14043"/>
          <a:stretch/>
        </p:blipFill>
        <p:spPr bwMode="auto">
          <a:xfrm>
            <a:off x="1979712" y="188640"/>
            <a:ext cx="5256584"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0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67544" y="260648"/>
            <a:ext cx="8229600" cy="6441579"/>
          </a:xfrm>
        </p:spPr>
        <p:txBody>
          <a:bodyPr>
            <a:normAutofit fontScale="47500" lnSpcReduction="20000"/>
          </a:bodyPr>
          <a:lstStyle/>
          <a:p>
            <a:pPr marL="0" indent="0" algn="ctr">
              <a:buNone/>
            </a:pPr>
            <a:r>
              <a:rPr lang="hu-HU" sz="5100" b="1" dirty="0" smtClean="0"/>
              <a:t>Pilátus kiszolgáltatja Jézust</a:t>
            </a:r>
          </a:p>
          <a:p>
            <a:pPr marL="0" indent="0" algn="ctr">
              <a:buNone/>
            </a:pPr>
            <a:endParaRPr lang="hu-HU" b="1" dirty="0" smtClean="0"/>
          </a:p>
          <a:p>
            <a:pPr marL="0" indent="0">
              <a:buNone/>
            </a:pPr>
            <a:r>
              <a:rPr lang="hu-HU" dirty="0" smtClean="0">
                <a:hlinkClick r:id="rId2"/>
              </a:rPr>
              <a:t>1</a:t>
            </a:r>
            <a:r>
              <a:rPr lang="hu-HU" dirty="0" smtClean="0"/>
              <a:t> Akkor Pilátus elvitette Jézust, és megkorbácsoltatta. </a:t>
            </a:r>
          </a:p>
          <a:p>
            <a:pPr marL="0" indent="0">
              <a:buNone/>
            </a:pPr>
            <a:r>
              <a:rPr lang="hu-HU" dirty="0" smtClean="0">
                <a:hlinkClick r:id="rId3"/>
              </a:rPr>
              <a:t>2</a:t>
            </a:r>
            <a:r>
              <a:rPr lang="hu-HU" dirty="0" smtClean="0"/>
              <a:t> A katonák tövisből koronát fontak, a fejére tették, és bíbor ruhát adtak rá; </a:t>
            </a:r>
          </a:p>
          <a:p>
            <a:pPr marL="0" indent="0">
              <a:buNone/>
            </a:pPr>
            <a:r>
              <a:rPr lang="hu-HU" dirty="0" smtClean="0">
                <a:hlinkClick r:id="rId4"/>
              </a:rPr>
              <a:t>3</a:t>
            </a:r>
            <a:r>
              <a:rPr lang="hu-HU" dirty="0" smtClean="0"/>
              <a:t> odajárultak hozzá, és ezt mondták: Üdvöz légy, zsidók királya! – és arcul ütötték. </a:t>
            </a:r>
          </a:p>
          <a:p>
            <a:pPr marL="0" indent="0">
              <a:buNone/>
            </a:pPr>
            <a:r>
              <a:rPr lang="hu-HU" dirty="0" smtClean="0">
                <a:hlinkClick r:id="rId5"/>
              </a:rPr>
              <a:t>4</a:t>
            </a:r>
            <a:r>
              <a:rPr lang="hu-HU" dirty="0" smtClean="0"/>
              <a:t> Pilátus ismét kiment, és így szólt hozzájuk: Íme, kihozom őt nektek. Tudjátok meg, hogy semmiféle bűnt nem találok benne. </a:t>
            </a:r>
          </a:p>
          <a:p>
            <a:pPr marL="0" indent="0">
              <a:buNone/>
            </a:pPr>
            <a:r>
              <a:rPr lang="hu-HU" dirty="0" smtClean="0">
                <a:hlinkClick r:id="rId6"/>
              </a:rPr>
              <a:t>5</a:t>
            </a:r>
            <a:r>
              <a:rPr lang="hu-HU" dirty="0" smtClean="0"/>
              <a:t> Ekkor kijött Jézus, rajta volt a töviskorona és a bíbor ruha. Pilátus így szólt hozzájuk: Íme, az ember! </a:t>
            </a:r>
          </a:p>
          <a:p>
            <a:pPr marL="0" indent="0">
              <a:buNone/>
            </a:pPr>
            <a:r>
              <a:rPr lang="hu-HU" dirty="0" smtClean="0">
                <a:hlinkClick r:id="rId7"/>
              </a:rPr>
              <a:t>6</a:t>
            </a:r>
            <a:r>
              <a:rPr lang="hu-HU" dirty="0" smtClean="0"/>
              <a:t> Amint meglátták Jézust a főpapok és a szolgák, így kiáltoztak: Feszítsd meg, feszítsd meg! Pilátus pedig ezt mondta nekik: Vegyétek át ti, és feszítsétek meg, mert én nem találom bűnösnek. </a:t>
            </a:r>
          </a:p>
          <a:p>
            <a:pPr marL="0" indent="0">
              <a:buNone/>
            </a:pPr>
            <a:r>
              <a:rPr lang="hu-HU" dirty="0" smtClean="0">
                <a:hlinkClick r:id="rId8"/>
              </a:rPr>
              <a:t>7</a:t>
            </a:r>
            <a:r>
              <a:rPr lang="hu-HU" dirty="0" smtClean="0"/>
              <a:t> A zsidók így válaszoltak neki: Nekünk törvényünk van, és a törvény szerint meg kell halnia, mert Isten Fiává tette magát.  </a:t>
            </a:r>
          </a:p>
          <a:p>
            <a:pPr marL="0" indent="0">
              <a:buNone/>
            </a:pPr>
            <a:r>
              <a:rPr lang="hu-HU" dirty="0" smtClean="0">
                <a:hlinkClick r:id="rId9"/>
              </a:rPr>
              <a:t>8</a:t>
            </a:r>
            <a:r>
              <a:rPr lang="hu-HU" dirty="0" smtClean="0"/>
              <a:t> Amikor Pilátus ezt meghallotta, még nagyobb félelem szállta meg. </a:t>
            </a:r>
          </a:p>
          <a:p>
            <a:pPr marL="0" indent="0">
              <a:buNone/>
            </a:pPr>
            <a:r>
              <a:rPr lang="hu-HU" dirty="0" smtClean="0">
                <a:hlinkClick r:id="rId10"/>
              </a:rPr>
              <a:t>9</a:t>
            </a:r>
            <a:r>
              <a:rPr lang="hu-HU" dirty="0" smtClean="0"/>
              <a:t> Ismét bement a helytartóságra, és megkérdezte Jézust: Honnan való vagy te? De Jézus nem felelt neki. </a:t>
            </a:r>
          </a:p>
          <a:p>
            <a:pPr marL="0" indent="0">
              <a:buNone/>
            </a:pPr>
            <a:r>
              <a:rPr lang="hu-HU" dirty="0" smtClean="0">
                <a:hlinkClick r:id="rId11"/>
              </a:rPr>
              <a:t>10</a:t>
            </a:r>
            <a:r>
              <a:rPr lang="hu-HU" dirty="0" smtClean="0"/>
              <a:t> Pilátus ekkor így szólt hozzá: Nekem nem felelsz? Nem tudod, hogy hatalmam van arra, hogy szabadon bocsássalak, de hatalmam van arra is, hogy megfeszíttesselek? </a:t>
            </a:r>
          </a:p>
          <a:p>
            <a:pPr marL="0" indent="0">
              <a:buNone/>
            </a:pPr>
            <a:r>
              <a:rPr lang="hu-HU" dirty="0" smtClean="0">
                <a:hlinkClick r:id="rId12"/>
              </a:rPr>
              <a:t>11</a:t>
            </a:r>
            <a:r>
              <a:rPr lang="hu-HU" dirty="0" smtClean="0"/>
              <a:t> Jézus így válaszolt: Semmi hatalmad nem volna rajtam, ha felülről nem adatott volna neked: ezért annak, aki engem átadott neked, nagyobb a bűne. </a:t>
            </a:r>
          </a:p>
          <a:p>
            <a:pPr marL="0" indent="0">
              <a:buNone/>
            </a:pPr>
            <a:r>
              <a:rPr lang="hu-HU" dirty="0" smtClean="0">
                <a:hlinkClick r:id="rId13"/>
              </a:rPr>
              <a:t>12</a:t>
            </a:r>
            <a:r>
              <a:rPr lang="hu-HU" dirty="0" smtClean="0"/>
              <a:t> Ettől fogva Pilátus igyekezett őt szabadon bocsátani, de a zsidók így kiáltoztak: Ha ezt szabadon bocsátod, nem vagy a császár barátja: aki királlyá teszi magát, az ellene szegül a császárnak. </a:t>
            </a:r>
          </a:p>
          <a:p>
            <a:pPr marL="0" indent="0">
              <a:buNone/>
            </a:pPr>
            <a:r>
              <a:rPr lang="hu-HU" dirty="0" smtClean="0">
                <a:hlinkClick r:id="rId14"/>
              </a:rPr>
              <a:t>13</a:t>
            </a:r>
            <a:r>
              <a:rPr lang="hu-HU" dirty="0" smtClean="0"/>
              <a:t> Amikor Pilátus meghallotta ezeket a szavakat, kihozatta Jézust, és a bírói székbe ült azon a helyen, amelyet Kövezett-udvarnak, héberül pedig </a:t>
            </a:r>
            <a:r>
              <a:rPr lang="hu-HU" dirty="0" err="1" smtClean="0"/>
              <a:t>Gabbatának</a:t>
            </a:r>
            <a:r>
              <a:rPr lang="hu-HU" dirty="0" smtClean="0"/>
              <a:t> neveztek. </a:t>
            </a:r>
          </a:p>
          <a:p>
            <a:pPr marL="0" indent="0">
              <a:buNone/>
            </a:pPr>
            <a:r>
              <a:rPr lang="hu-HU" dirty="0" smtClean="0">
                <a:hlinkClick r:id="rId15"/>
              </a:rPr>
              <a:t>14</a:t>
            </a:r>
            <a:r>
              <a:rPr lang="hu-HU" dirty="0" smtClean="0"/>
              <a:t> A </a:t>
            </a:r>
            <a:r>
              <a:rPr lang="hu-HU" dirty="0" err="1" smtClean="0"/>
              <a:t>páskaünnep</a:t>
            </a:r>
            <a:r>
              <a:rPr lang="hu-HU" dirty="0" smtClean="0"/>
              <a:t> előkészületi napja volt, délfelé járt az idő. Pilátus így szólt a zsidókhoz: Íme, a ti királyotok! </a:t>
            </a:r>
          </a:p>
          <a:p>
            <a:pPr marL="0" indent="0">
              <a:buNone/>
            </a:pPr>
            <a:r>
              <a:rPr lang="hu-HU" dirty="0" smtClean="0">
                <a:hlinkClick r:id="rId16"/>
              </a:rPr>
              <a:t>15</a:t>
            </a:r>
            <a:r>
              <a:rPr lang="hu-HU" dirty="0" smtClean="0"/>
              <a:t> Azok pedig felkiáltottak: Vidd el, vidd el, feszítsd meg! Pilátus ezt mondta nekik: A ti királyotokat feszítsem meg? A főpapok így válaszoltak: Nem királyunk van, hanem császárunk! </a:t>
            </a:r>
          </a:p>
          <a:p>
            <a:pPr marL="0" indent="0">
              <a:buNone/>
            </a:pPr>
            <a:r>
              <a:rPr lang="hu-HU" dirty="0" smtClean="0">
                <a:hlinkClick r:id="rId17"/>
              </a:rPr>
              <a:t>16</a:t>
            </a:r>
            <a:r>
              <a:rPr lang="hu-HU" dirty="0" smtClean="0"/>
              <a:t> Ekkor kiszolgáltatta őt nekik, hogy megfeszítsék. </a:t>
            </a:r>
          </a:p>
          <a:p>
            <a:pPr marL="0" indent="0">
              <a:buNone/>
            </a:pPr>
            <a:endParaRPr lang="hu-HU" dirty="0"/>
          </a:p>
        </p:txBody>
      </p:sp>
    </p:spTree>
    <p:extLst>
      <p:ext uri="{BB962C8B-B14F-4D97-AF65-F5344CB8AC3E}">
        <p14:creationId xmlns:p14="http://schemas.microsoft.com/office/powerpoint/2010/main" val="3954681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pPr marL="0" indent="0" algn="ctr">
              <a:buNone/>
            </a:pPr>
            <a:r>
              <a:rPr lang="hu-HU" b="1" dirty="0" smtClean="0"/>
              <a:t>Nép</a:t>
            </a:r>
          </a:p>
          <a:p>
            <a:pPr marL="0" indent="0" algn="ctr">
              <a:buNone/>
            </a:pPr>
            <a:endParaRPr lang="hu-HU" dirty="0"/>
          </a:p>
          <a:p>
            <a:pPr marL="0" indent="0" algn="ctr">
              <a:buNone/>
            </a:pPr>
            <a:r>
              <a:rPr lang="hu-HU" dirty="0"/>
              <a:t>Miközben Jézust </a:t>
            </a:r>
            <a:r>
              <a:rPr lang="hu-HU" dirty="0" smtClean="0"/>
              <a:t>elítélik, majd kivégzik</a:t>
            </a:r>
            <a:r>
              <a:rPr lang="hu-HU" dirty="0"/>
              <a:t>, </a:t>
            </a:r>
            <a:endParaRPr lang="hu-HU" dirty="0" smtClean="0"/>
          </a:p>
          <a:p>
            <a:pPr marL="0" indent="0" algn="ctr">
              <a:buNone/>
            </a:pPr>
            <a:r>
              <a:rPr lang="hu-HU" dirty="0" smtClean="0"/>
              <a:t>a </a:t>
            </a:r>
            <a:r>
              <a:rPr lang="hu-HU" dirty="0"/>
              <a:t>nép érzéketlenül csak egyszerűen szemléli, hogy mi történik Jézussal. </a:t>
            </a:r>
          </a:p>
          <a:p>
            <a:pPr marL="0" indent="0">
              <a:buNone/>
            </a:pPr>
            <a:endParaRPr lang="hu-HU" dirty="0"/>
          </a:p>
        </p:txBody>
      </p:sp>
    </p:spTree>
    <p:extLst>
      <p:ext uri="{BB962C8B-B14F-4D97-AF65-F5344CB8AC3E}">
        <p14:creationId xmlns:p14="http://schemas.microsoft.com/office/powerpoint/2010/main" val="925244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dirty="0"/>
          </a:p>
        </p:txBody>
      </p:sp>
      <p:pic>
        <p:nvPicPr>
          <p:cNvPr id="2050" name="Picture 2" descr="D:\hittan\Beolvasott_20170321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3" t="2141" r="4870" b="14011"/>
          <a:stretch/>
        </p:blipFill>
        <p:spPr bwMode="auto">
          <a:xfrm>
            <a:off x="1835696" y="188640"/>
            <a:ext cx="5168190"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756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07504" y="404664"/>
            <a:ext cx="9036496" cy="5721499"/>
          </a:xfrm>
        </p:spPr>
        <p:txBody>
          <a:bodyPr>
            <a:normAutofit fontScale="92500"/>
          </a:bodyPr>
          <a:lstStyle/>
          <a:p>
            <a:pPr marL="0" indent="0" algn="ctr">
              <a:buNone/>
            </a:pPr>
            <a:r>
              <a:rPr lang="hu-HU" dirty="0"/>
              <a:t>Út a Golgota felé: </a:t>
            </a:r>
            <a:endParaRPr lang="hu-HU" dirty="0" smtClean="0"/>
          </a:p>
          <a:p>
            <a:pPr marL="0" indent="0" algn="just">
              <a:buNone/>
            </a:pPr>
            <a:r>
              <a:rPr lang="hu-HU" dirty="0" smtClean="0"/>
              <a:t>Miután </a:t>
            </a:r>
            <a:r>
              <a:rPr lang="hu-HU" dirty="0"/>
              <a:t>elítélték Jézust, elindultak vele a Golgota hegyére, hogy kivégezzék. Mintha gyászmenet lenne, hangosan jajgatva siratják a még élő Jézust. Jézus azonban a szavaival arra utal, hogy a város elutasította a </a:t>
            </a:r>
            <a:r>
              <a:rPr lang="hu-HU" dirty="0" smtClean="0"/>
              <a:t>Messiást, és </a:t>
            </a:r>
            <a:r>
              <a:rPr lang="hu-HU" dirty="0"/>
              <a:t>inkább a saját lelki vakságuk miatt kellene, hogy elkeseredettek legyenek. Jézus utolsó útján az emberek többségétől megvetés és gúnyolódást kap. Mindenki csúfolja és ellene fordul. Csak az asszonyok siratják, és az egyik gonosztevő szól barátságosan Jézusról. De Jézus nem az emberekre figyel, amikor vállalja az áldozatot, hanem egyedül Istenre. </a:t>
            </a:r>
          </a:p>
          <a:p>
            <a:pPr marL="0" indent="0">
              <a:buNone/>
            </a:pPr>
            <a:endParaRPr lang="hu-HU" dirty="0"/>
          </a:p>
        </p:txBody>
      </p:sp>
    </p:spTree>
    <p:extLst>
      <p:ext uri="{BB962C8B-B14F-4D97-AF65-F5344CB8AC3E}">
        <p14:creationId xmlns:p14="http://schemas.microsoft.com/office/powerpoint/2010/main" val="3638990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1837</Words>
  <Application>Microsoft Office PowerPoint</Application>
  <PresentationFormat>Diavetítés a képernyőre (4:3 oldalarány)</PresentationFormat>
  <Paragraphs>115</Paragraphs>
  <Slides>30</Slides>
  <Notes>1</Notes>
  <HiddenSlides>0</HiddenSlides>
  <MMClips>0</MMClips>
  <ScaleCrop>false</ScaleCrop>
  <HeadingPairs>
    <vt:vector size="4" baseType="variant">
      <vt:variant>
        <vt:lpstr>Téma</vt:lpstr>
      </vt:variant>
      <vt:variant>
        <vt:i4>1</vt:i4>
      </vt:variant>
      <vt:variant>
        <vt:lpstr>Diacímek</vt:lpstr>
      </vt:variant>
      <vt:variant>
        <vt:i4>30</vt:i4>
      </vt:variant>
    </vt:vector>
  </HeadingPairs>
  <TitlesOfParts>
    <vt:vector size="31" baseType="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          NAGYSZOMBAT</vt:lpstr>
      <vt:lpstr>PowerPoint bemutató</vt:lpstr>
      <vt:lpstr>              HÚSVÉT: DOMINICA RESURREXIONIS</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Felhasználó</dc:creator>
  <cp:lastModifiedBy>Felhasználó</cp:lastModifiedBy>
  <cp:revision>19</cp:revision>
  <dcterms:created xsi:type="dcterms:W3CDTF">2017-03-21T17:16:33Z</dcterms:created>
  <dcterms:modified xsi:type="dcterms:W3CDTF">2017-03-21T21:22:30Z</dcterms:modified>
</cp:coreProperties>
</file>